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y="6858000" cx="12192000"/>
  <p:notesSz cx="6858000" cy="9144000"/>
  <p:embeddedFontLst>
    <p:embeddedFont>
      <p:font typeface="Poppins"/>
      <p:regular r:id="rId76"/>
      <p:bold r:id="rId77"/>
      <p:italic r:id="rId78"/>
      <p:boldItalic r:id="rId79"/>
    </p:embeddedFont>
    <p:embeddedFont>
      <p:font typeface="Century Gothic"/>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4" roundtripDataSignature="AMtx7mgBuqcfbB+c2IseFOiSYkhPzb3e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B3BCDFE-B32E-45B0-AD3B-0BBEDA13F853}">
  <a:tblStyle styleId="{BB3BCDFE-B32E-45B0-AD3B-0BBEDA13F853}"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customschemas.google.com/relationships/presentationmetadata" Target="metadata"/><Relationship Id="rId83" Type="http://schemas.openxmlformats.org/officeDocument/2006/relationships/font" Target="fonts/CenturyGothic-bold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enturyGothic-regular.fntdata"/><Relationship Id="rId82" Type="http://schemas.openxmlformats.org/officeDocument/2006/relationships/font" Target="fonts/CenturyGothic-italic.fntdata"/><Relationship Id="rId81" Type="http://schemas.openxmlformats.org/officeDocument/2006/relationships/font" Target="fonts/CenturyGothic-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bold.fntdata"/><Relationship Id="rId32" Type="http://schemas.openxmlformats.org/officeDocument/2006/relationships/slide" Target="slides/slide27.xml"/><Relationship Id="rId76" Type="http://schemas.openxmlformats.org/officeDocument/2006/relationships/font" Target="fonts/Poppins-regular.fntdata"/><Relationship Id="rId35" Type="http://schemas.openxmlformats.org/officeDocument/2006/relationships/slide" Target="slides/slide30.xml"/><Relationship Id="rId79" Type="http://schemas.openxmlformats.org/officeDocument/2006/relationships/font" Target="fonts/Poppins-boldItalic.fntdata"/><Relationship Id="rId34" Type="http://schemas.openxmlformats.org/officeDocument/2006/relationships/slide" Target="slides/slide29.xml"/><Relationship Id="rId78" Type="http://schemas.openxmlformats.org/officeDocument/2006/relationships/font" Target="fonts/Poppins-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informational text provides real facts and information. This information may include steps in a sequence. Knowing about informational text can help readers better understand it.</a:t>
            </a:r>
            <a:endParaRPr/>
          </a:p>
          <a:p>
            <a:pPr indent="-256032" lvl="1" marL="713232" rtl="0" algn="l">
              <a:lnSpc>
                <a:spcPct val="100000"/>
              </a:lnSpc>
              <a:spcBef>
                <a:spcPts val="0"/>
              </a:spcBef>
              <a:spcAft>
                <a:spcPts val="0"/>
              </a:spcAft>
              <a:buSzPts val="1200"/>
              <a:buFont typeface="Calibri"/>
              <a:buChar char="•"/>
            </a:pPr>
            <a:r>
              <a:rPr lang="en-US"/>
              <a:t>Informational text provides facts. Facts are information that is true.</a:t>
            </a:r>
            <a:endParaRPr/>
          </a:p>
          <a:p>
            <a:pPr indent="-256032" lvl="1" marL="713232" rtl="0" algn="l">
              <a:lnSpc>
                <a:spcPct val="100000"/>
              </a:lnSpc>
              <a:spcBef>
                <a:spcPts val="0"/>
              </a:spcBef>
              <a:spcAft>
                <a:spcPts val="0"/>
              </a:spcAft>
              <a:buSzPts val="1200"/>
              <a:buFont typeface="Calibri"/>
              <a:buChar char="•"/>
            </a:pPr>
            <a:r>
              <a:rPr lang="en-US"/>
              <a:t>Informational text may include steps in a sequence that tell the order in which something happens.</a:t>
            </a:r>
            <a:endParaRPr/>
          </a:p>
          <a:p>
            <a:pPr indent="-256032" lvl="0" marL="256032" rtl="0" algn="l">
              <a:lnSpc>
                <a:spcPct val="100000"/>
              </a:lnSpc>
              <a:spcBef>
                <a:spcPts val="0"/>
              </a:spcBef>
              <a:spcAft>
                <a:spcPts val="0"/>
              </a:spcAft>
              <a:buSzPts val="1200"/>
              <a:buFont typeface="Calibri"/>
              <a:buAutoNum type="arabicPeriod"/>
            </a:pPr>
            <a:r>
              <a:rPr lang="en-US"/>
              <a:t>Understanding the steps in a sequence helps readers better understand the text. Writers include key words to help readers understand the order of the steps, such as first, next, and last.</a:t>
            </a:r>
            <a:endParaRPr/>
          </a:p>
          <a:p>
            <a:pPr indent="-256032" lvl="0" marL="256032" rtl="0" algn="l">
              <a:lnSpc>
                <a:spcPct val="100000"/>
              </a:lnSpc>
              <a:spcBef>
                <a:spcPts val="0"/>
              </a:spcBef>
              <a:spcAft>
                <a:spcPts val="0"/>
              </a:spcAft>
              <a:buSzPts val="1200"/>
              <a:buFont typeface="Calibri"/>
              <a:buAutoNum type="arabicPeriod"/>
            </a:pPr>
            <a:r>
              <a:rPr lang="en-US"/>
              <a:t>Read the text and review the Anchor Chart on pp. 62–63 of the Student Interactive. Model an example of a sequence using the words first, next, and last. </a:t>
            </a:r>
            <a:endParaRPr/>
          </a:p>
          <a:p>
            <a:pPr indent="-256032" lvl="1" marL="713232" rtl="0" algn="l">
              <a:lnSpc>
                <a:spcPct val="100000"/>
              </a:lnSpc>
              <a:spcBef>
                <a:spcPts val="0"/>
              </a:spcBef>
              <a:spcAft>
                <a:spcPts val="0"/>
              </a:spcAft>
              <a:buSzPts val="1200"/>
              <a:buFont typeface="Calibri"/>
              <a:buChar char="•"/>
            </a:pPr>
            <a:r>
              <a:rPr i="1" lang="en-US"/>
              <a:t>Let’s talk about our morning. First, we put away our coats and backpacks. Next, we sit at our desks. Last, we take out our books.</a:t>
            </a:r>
            <a:endParaRPr i="1"/>
          </a:p>
          <a:p>
            <a:pPr indent="-256032" lvl="0" marL="256032" rtl="0" algn="l">
              <a:lnSpc>
                <a:spcPct val="100000"/>
              </a:lnSpc>
              <a:spcBef>
                <a:spcPts val="0"/>
              </a:spcBef>
              <a:spcAft>
                <a:spcPts val="0"/>
              </a:spcAft>
              <a:buSzPts val="1200"/>
              <a:buFont typeface="Calibri"/>
              <a:buAutoNum type="arabicPeriod"/>
            </a:pPr>
            <a:r>
              <a:rPr b="1" i="0" lang="en-US" sz="1200" u="none" strike="noStrike">
                <a:solidFill>
                  <a:srgbClr val="000000"/>
                </a:solidFill>
              </a:rPr>
              <a:t>Editable Anchor Chart Click Path: Table of Contents -&gt; Reading Anchor Charts -&gt; Unit 5 Week 2: Informational Text Editable Reading Anchor Chart</a:t>
            </a:r>
            <a:endParaRPr b="1" i="0" sz="1200"/>
          </a:p>
          <a:p>
            <a:pPr indent="0" lvl="0" marL="0" rtl="0" algn="l">
              <a:lnSpc>
                <a:spcPct val="100000"/>
              </a:lnSpc>
              <a:spcBef>
                <a:spcPts val="0"/>
              </a:spcBef>
              <a:spcAft>
                <a:spcPts val="0"/>
              </a:spcAft>
              <a:buSzPts val="1400"/>
              <a:buNone/>
            </a:pPr>
            <a:r>
              <a:t/>
            </a:r>
            <a:endParaRPr/>
          </a:p>
        </p:txBody>
      </p:sp>
      <p:sp>
        <p:nvSpPr>
          <p:cNvPr id="192" name="Google Shape;19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Clr>
                <a:schemeClr val="dk1"/>
              </a:buClr>
              <a:buSzPts val="1200"/>
              <a:buFont typeface="Calibri"/>
              <a:buAutoNum type="arabicPeriod"/>
            </a:pPr>
            <a:r>
              <a:rPr lang="en-US"/>
              <a:t>Have students use the strategies for identifying sequence in an informational text. </a:t>
            </a:r>
            <a:endParaRPr/>
          </a:p>
          <a:p>
            <a:pPr indent="-265176" lvl="0" marL="265176" rtl="0" algn="l">
              <a:lnSpc>
                <a:spcPct val="100000"/>
              </a:lnSpc>
              <a:spcBef>
                <a:spcPts val="0"/>
              </a:spcBef>
              <a:spcAft>
                <a:spcPts val="0"/>
              </a:spcAft>
              <a:buClr>
                <a:schemeClr val="dk1"/>
              </a:buClr>
              <a:buSzPts val="1200"/>
              <a:buFont typeface="Calibri"/>
              <a:buAutoNum type="arabicPeriod"/>
            </a:pPr>
            <a:r>
              <a:rPr lang="en-US"/>
              <a:t>Have students work with a partner to complete the Turn and Talk activity on p. 62 of the Student Interactive. </a:t>
            </a:r>
            <a:endParaRPr/>
          </a:p>
          <a:p>
            <a:pPr indent="-265176" lvl="0" marL="265176" rtl="0" algn="l">
              <a:lnSpc>
                <a:spcPct val="100000"/>
              </a:lnSpc>
              <a:spcBef>
                <a:spcPts val="0"/>
              </a:spcBef>
              <a:spcAft>
                <a:spcPts val="0"/>
              </a:spcAft>
              <a:buClr>
                <a:schemeClr val="dk1"/>
              </a:buClr>
              <a:buSzPts val="1200"/>
              <a:buFont typeface="Calibri"/>
              <a:buAutoNum type="arabicPeriod"/>
            </a:pPr>
            <a:r>
              <a:rPr lang="en-US"/>
              <a:t>Then call on volunteers to share the steps with the class.</a:t>
            </a:r>
            <a:endParaRPr/>
          </a:p>
        </p:txBody>
      </p:sp>
      <p:sp>
        <p:nvSpPr>
          <p:cNvPr id="205" name="Google Shape;20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Explain to students that synonyms are words with similar meanings and antonyms are words with opposite meanings. Have students turn to p. 79 in the Student Interactive. </a:t>
            </a:r>
            <a:endParaRPr/>
          </a:p>
          <a:p>
            <a:pPr indent="-228600" lvl="1" marL="685800" rtl="0" algn="l">
              <a:lnSpc>
                <a:spcPct val="100000"/>
              </a:lnSpc>
              <a:spcBef>
                <a:spcPts val="0"/>
              </a:spcBef>
              <a:spcAft>
                <a:spcPts val="0"/>
              </a:spcAft>
              <a:buSzPts val="1200"/>
              <a:buFont typeface="Calibri"/>
              <a:buChar char="•"/>
            </a:pPr>
            <a:r>
              <a:rPr i="1" lang="en-US"/>
              <a:t>Read the sentence. What does the word extreme mean?</a:t>
            </a:r>
            <a:endParaRPr/>
          </a:p>
          <a:p>
            <a:pPr indent="-228600" lvl="1" marL="685800" rtl="0" algn="l">
              <a:lnSpc>
                <a:spcPct val="100000"/>
              </a:lnSpc>
              <a:spcBef>
                <a:spcPts val="0"/>
              </a:spcBef>
              <a:spcAft>
                <a:spcPts val="0"/>
              </a:spcAft>
              <a:buSzPts val="1200"/>
              <a:buFont typeface="Calibri"/>
              <a:buChar char="•"/>
            </a:pPr>
            <a:r>
              <a:rPr i="1" lang="en-US"/>
              <a:t>Can you think of a word that means about the same thing as extreme?</a:t>
            </a:r>
            <a:endParaRPr/>
          </a:p>
          <a:p>
            <a:pPr indent="-228600" lvl="1" marL="685800" rtl="0" algn="l">
              <a:lnSpc>
                <a:spcPct val="100000"/>
              </a:lnSpc>
              <a:spcBef>
                <a:spcPts val="0"/>
              </a:spcBef>
              <a:spcAft>
                <a:spcPts val="0"/>
              </a:spcAft>
              <a:buSzPts val="1200"/>
              <a:buFont typeface="Calibri"/>
              <a:buChar char="•"/>
            </a:pPr>
            <a:r>
              <a:rPr i="1" lang="en-US"/>
              <a:t>Can you think of a word that means the opposite of extreme?</a:t>
            </a:r>
            <a:endParaRPr/>
          </a:p>
          <a:p>
            <a:pPr indent="-228600" lvl="0" marL="228600" rtl="0" algn="l">
              <a:lnSpc>
                <a:spcPct val="100000"/>
              </a:lnSpc>
              <a:spcBef>
                <a:spcPts val="0"/>
              </a:spcBef>
              <a:spcAft>
                <a:spcPts val="0"/>
              </a:spcAft>
              <a:buSzPts val="1200"/>
              <a:buFont typeface="Calibri"/>
              <a:buAutoNum type="arabicPeriod"/>
            </a:pPr>
            <a:r>
              <a:rPr lang="en-US"/>
              <a:t>Tell students that synonyms, or words with similar meanings, and antonyms, or words with opposite meanings, can often help them better understand the meaning of an unknown word. Direct students’ attention to p. 79 and ask them what severe and gentle mean. Discuss: </a:t>
            </a:r>
            <a:r>
              <a:rPr i="1" lang="en-US"/>
              <a:t>Severe means “harsh” or “rough.” Gentle means “calm” or “soft.” Which word is a synonym for extreme, and which is an antonym?</a:t>
            </a:r>
            <a:endParaRPr/>
          </a:p>
          <a:p>
            <a:pPr indent="-228600" lvl="0" marL="228600" rtl="0" algn="l">
              <a:lnSpc>
                <a:spcPct val="100000"/>
              </a:lnSpc>
              <a:spcBef>
                <a:spcPts val="0"/>
              </a:spcBef>
              <a:spcAft>
                <a:spcPts val="0"/>
              </a:spcAft>
              <a:buSzPts val="1200"/>
              <a:buFont typeface="Calibri"/>
              <a:buAutoNum type="arabicPeriod"/>
            </a:pPr>
            <a:r>
              <a:rPr lang="en-US"/>
              <a:t>Have students complete the activity on p. 79 in the Student Interactive.</a:t>
            </a:r>
            <a:endParaRPr i="1" sz="1200"/>
          </a:p>
        </p:txBody>
      </p:sp>
      <p:sp>
        <p:nvSpPr>
          <p:cNvPr id="219" name="Google Shape;21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Display the following numerals: 7, 8.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Model writing each numeral, calling students’ attention to starting on the top left of the 7 and at the top of the 8. Have them practice forming the numerals in the air</a:t>
            </a:r>
            <a:r>
              <a:rPr b="0" i="0" lang="en-US" sz="1200" u="none" strike="noStrike">
                <a:latin typeface="Calibri"/>
                <a:ea typeface="Calibri"/>
                <a:cs typeface="Calibri"/>
                <a:sym typeface="Calibri"/>
              </a:rPr>
              <a:t>.</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Have students use Handwriting p. 270 from the Resource Download Center to practice writing 7 and 8</a:t>
            </a:r>
            <a:r>
              <a:rPr b="0" i="0" lang="en-US" sz="1200" u="none" strike="noStrike">
                <a:latin typeface="Calibri"/>
                <a:ea typeface="Calibri"/>
                <a:cs typeface="Calibri"/>
                <a:sym typeface="Calibri"/>
              </a:rPr>
              <a:t>. </a:t>
            </a:r>
            <a:r>
              <a:rPr b="1" i="0" lang="en-US" sz="1200" u="none" strike="noStrike">
                <a:latin typeface="Calibri"/>
                <a:ea typeface="Calibri"/>
                <a:cs typeface="Calibri"/>
                <a:sym typeface="Calibri"/>
              </a:rPr>
              <a:t>Click path: Realize -&gt; Table of Contents -&gt; Resource Download Center -&gt; Handwriting Practice -&gt; U5W2L1 Handwriting Practice </a:t>
            </a:r>
            <a:endParaRPr b="1" sz="1200">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b="0" i="0" sz="1800" u="none" strike="noStrike">
              <a:latin typeface="Calibri"/>
              <a:ea typeface="Calibri"/>
              <a:cs typeface="Calibri"/>
              <a:sym typeface="Calibri"/>
            </a:endParaRPr>
          </a:p>
        </p:txBody>
      </p:sp>
      <p:sp>
        <p:nvSpPr>
          <p:cNvPr id="234" name="Google Shape;23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A question and answer book tells readers about a topic. Authors choose topics they know about. They think about the details that they will share with readers. </a:t>
            </a:r>
            <a:endParaRPr/>
          </a:p>
          <a:p>
            <a:pPr indent="-256032" lvl="0" marL="256032" rtl="0" algn="l">
              <a:lnSpc>
                <a:spcPct val="100000"/>
              </a:lnSpc>
              <a:spcBef>
                <a:spcPts val="0"/>
              </a:spcBef>
              <a:spcAft>
                <a:spcPts val="0"/>
              </a:spcAft>
              <a:buSzPts val="1200"/>
              <a:buFont typeface="Calibri"/>
              <a:buAutoNum type="arabicPeriod"/>
            </a:pPr>
            <a:r>
              <a:rPr lang="en-US"/>
              <a:t>Tell students that authors write question and answer books about topics they know a lot about. Display a book from your stack and turn to the author biography. Read it aloud to students. Then return to the front cover of the book and ask what the book is about. Allow students to name the topic. Say: </a:t>
            </a:r>
            <a:r>
              <a:rPr i="1" lang="en-US"/>
              <a:t>An author writes a book about something he or she knows about. Do you think the author knows a lot about this topic? </a:t>
            </a:r>
            <a:r>
              <a:rPr lang="en-US"/>
              <a:t>Point out any connections between the author biography and the topic of the book.</a:t>
            </a:r>
            <a:endParaRPr/>
          </a:p>
          <a:p>
            <a:pPr indent="-256032" lvl="0" marL="256032" rtl="0" algn="l">
              <a:lnSpc>
                <a:spcPct val="100000"/>
              </a:lnSpc>
              <a:spcBef>
                <a:spcPts val="0"/>
              </a:spcBef>
              <a:spcAft>
                <a:spcPts val="0"/>
              </a:spcAft>
              <a:buSzPts val="1200"/>
              <a:buFont typeface="Calibri"/>
              <a:buAutoNum type="arabicPeriod"/>
            </a:pPr>
            <a:r>
              <a:rPr lang="en-US"/>
              <a:t>Direct students to p. 83 of the Student Interactive. Read the top of the page aloud with them. Then say: </a:t>
            </a:r>
            <a:r>
              <a:rPr i="1" lang="en-US"/>
              <a:t>Let’s start planning a book together. Our topic will be thunderstorms. We will write about thunderstorms because we all know about them. I will write the topic on the board: thunderstorms</a:t>
            </a:r>
            <a:r>
              <a:rPr lang="en-US"/>
              <a:t>. Write the word on the board.</a:t>
            </a:r>
            <a:endParaRPr/>
          </a:p>
          <a:p>
            <a:pPr indent="-256032" lvl="0" marL="256032" rtl="0" algn="l">
              <a:lnSpc>
                <a:spcPct val="100000"/>
              </a:lnSpc>
              <a:spcBef>
                <a:spcPts val="0"/>
              </a:spcBef>
              <a:spcAft>
                <a:spcPts val="0"/>
              </a:spcAft>
              <a:buSzPts val="1200"/>
              <a:buFont typeface="Calibri"/>
              <a:buAutoNum type="arabicPeriod"/>
            </a:pPr>
            <a:r>
              <a:rPr lang="en-US"/>
              <a:t>Next, say: </a:t>
            </a:r>
            <a:r>
              <a:rPr i="1" lang="en-US"/>
              <a:t>Authors must think about the details they know about their topic before they write. Here are some details we know about thunderstorms. There is thunder. There is lightning. What else do we know about thunderstorms? </a:t>
            </a:r>
            <a:r>
              <a:rPr lang="en-US"/>
              <a:t>Allow students to answer, and list their suggestions on the board. </a:t>
            </a:r>
            <a:endParaRPr/>
          </a:p>
          <a:p>
            <a:pPr indent="-256032" lvl="0" marL="256032" rtl="0" algn="l">
              <a:lnSpc>
                <a:spcPct val="100000"/>
              </a:lnSpc>
              <a:spcBef>
                <a:spcPts val="0"/>
              </a:spcBef>
              <a:spcAft>
                <a:spcPts val="0"/>
              </a:spcAft>
              <a:buSzPts val="1200"/>
              <a:buFont typeface="Calibri"/>
              <a:buAutoNum type="arabicPeriod"/>
            </a:pPr>
            <a:r>
              <a:rPr lang="en-US"/>
              <a:t>Then say: </a:t>
            </a:r>
            <a:r>
              <a:rPr i="1" lang="en-US"/>
              <a:t>Once we have listed what we know about our topic, we can begin forming questions and answers using the information. When you write your books, you might plan by listing what you know about your topic.</a:t>
            </a:r>
            <a:endParaRPr b="0" i="1" u="none" strike="noStrike">
              <a:solidFill>
                <a:srgbClr val="373536"/>
              </a:solidFill>
              <a:latin typeface="Calibri"/>
              <a:ea typeface="Calibri"/>
              <a:cs typeface="Calibri"/>
              <a:sym typeface="Calibri"/>
            </a:endParaRPr>
          </a:p>
        </p:txBody>
      </p:sp>
      <p:sp>
        <p:nvSpPr>
          <p:cNvPr id="247" name="Google Shape;24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Students should continue working on their books. Tell them to choose a topic they know a lot about and plan the details before writing.</a:t>
            </a:r>
            <a:endParaRPr/>
          </a:p>
          <a:p>
            <a:pPr indent="-2286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Writing Support</a:t>
            </a:r>
            <a:endParaRPr/>
          </a:p>
          <a:p>
            <a:pPr indent="-457200" lvl="1" marL="914400" rtl="0" algn="l">
              <a:lnSpc>
                <a:spcPct val="100000"/>
              </a:lnSpc>
              <a:spcBef>
                <a:spcPts val="0"/>
              </a:spcBef>
              <a:spcAft>
                <a:spcPts val="0"/>
              </a:spcAft>
              <a:buSzPts val="1200"/>
              <a:buFont typeface="Arial"/>
              <a:buChar char="•"/>
            </a:pPr>
            <a:r>
              <a:rPr lang="en-US"/>
              <a:t>Modeled - Use stack texts to show a developed question and answer book. </a:t>
            </a:r>
            <a:endParaRPr/>
          </a:p>
          <a:p>
            <a:pPr indent="-457200" lvl="1" marL="914400" rtl="0" algn="l">
              <a:lnSpc>
                <a:spcPct val="100000"/>
              </a:lnSpc>
              <a:spcBef>
                <a:spcPts val="0"/>
              </a:spcBef>
              <a:spcAft>
                <a:spcPts val="0"/>
              </a:spcAft>
              <a:buSzPts val="1200"/>
              <a:buFont typeface="Arial"/>
              <a:buChar char="•"/>
            </a:pPr>
            <a:r>
              <a:rPr lang="en-US"/>
              <a:t>Shared - As students write, share ideas and details. </a:t>
            </a:r>
            <a:endParaRPr/>
          </a:p>
          <a:p>
            <a:pPr indent="-457200" lvl="1" marL="914400" rtl="0" algn="l">
              <a:lnSpc>
                <a:spcPct val="100000"/>
              </a:lnSpc>
              <a:spcBef>
                <a:spcPts val="0"/>
              </a:spcBef>
              <a:spcAft>
                <a:spcPts val="0"/>
              </a:spcAft>
              <a:buSzPts val="1200"/>
              <a:buFont typeface="Arial"/>
              <a:buChar char="•"/>
            </a:pPr>
            <a:r>
              <a:rPr lang="en-US"/>
              <a:t>Guided - Prompt students with questions about their topic to help them think of more details.</a:t>
            </a:r>
            <a:endParaRPr/>
          </a:p>
          <a:p>
            <a:pPr indent="-228600" lvl="0" marL="228600" rtl="0" algn="l">
              <a:lnSpc>
                <a:spcPct val="100000"/>
              </a:lnSpc>
              <a:spcBef>
                <a:spcPts val="0"/>
              </a:spcBef>
              <a:spcAft>
                <a:spcPts val="0"/>
              </a:spcAft>
              <a:buSzPts val="1200"/>
              <a:buFont typeface="Calibri"/>
              <a:buAutoNum type="arabicPeriod"/>
            </a:pPr>
            <a:r>
              <a:rPr lang="en-US"/>
              <a:t>Ask two or three students to share their topic and details with the class. Ask students to share why they chose the topic and how they know about it.</a:t>
            </a:r>
            <a:endParaRPr b="0" i="0" u="none" strike="noStrike">
              <a:solidFill>
                <a:srgbClr val="000000"/>
              </a:solidFill>
              <a:latin typeface="Calibri"/>
              <a:ea typeface="Calibri"/>
              <a:cs typeface="Calibri"/>
              <a:sym typeface="Calibri"/>
            </a:endParaRPr>
          </a:p>
          <a:p>
            <a:pPr indent="-152400" lvl="0" marL="228600" rtl="0" algn="l">
              <a:lnSpc>
                <a:spcPct val="100000"/>
              </a:lnSpc>
              <a:spcBef>
                <a:spcPts val="0"/>
              </a:spcBef>
              <a:spcAft>
                <a:spcPts val="0"/>
              </a:spcAft>
              <a:buSzPts val="1200"/>
              <a:buFont typeface="Calibri"/>
              <a:buNone/>
            </a:pPr>
            <a:r>
              <a:t/>
            </a:r>
            <a:endParaRPr b="0" i="0" u="none" strike="noStrike">
              <a:solidFill>
                <a:srgbClr val="000000"/>
              </a:solidFill>
              <a:latin typeface="Calibri"/>
              <a:ea typeface="Calibri"/>
              <a:cs typeface="Calibri"/>
              <a:sym typeface="Calibri"/>
            </a:endParaRPr>
          </a:p>
        </p:txBody>
      </p:sp>
      <p:sp>
        <p:nvSpPr>
          <p:cNvPr id="260" name="Google Shape;26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have a </a:t>
            </a:r>
            <a:r>
              <a:rPr b="1" lang="en-US"/>
              <a:t>flag</a:t>
            </a:r>
            <a:r>
              <a:rPr lang="en-US"/>
              <a:t> outside our school.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Don’t </a:t>
            </a:r>
            <a:r>
              <a:rPr b="1" lang="en-US"/>
              <a:t>slip</a:t>
            </a:r>
            <a:r>
              <a:rPr lang="en-US"/>
              <a:t> on the ice!</a:t>
            </a:r>
            <a:endParaRPr/>
          </a:p>
          <a:p>
            <a:pPr indent="-228600" lvl="1" marL="685800" rtl="0" algn="l">
              <a:lnSpc>
                <a:spcPct val="100000"/>
              </a:lnSpc>
              <a:spcBef>
                <a:spcPts val="0"/>
              </a:spcBef>
              <a:spcAft>
                <a:spcPts val="0"/>
              </a:spcAft>
              <a:buClr>
                <a:srgbClr val="000000"/>
              </a:buClr>
              <a:buSzPts val="1200"/>
              <a:buFont typeface="Calibri"/>
              <a:buAutoNum type="arabicPeriod"/>
            </a:pPr>
            <a:r>
              <a:rPr b="1" lang="en-US"/>
              <a:t>Trap</a:t>
            </a:r>
            <a:r>
              <a:rPr lang="en-US"/>
              <a:t> the bug and put it outside.</a:t>
            </a:r>
            <a:endParaRPr/>
          </a:p>
          <a:p>
            <a:pPr indent="-228600" lvl="1" marL="685800" rtl="0" algn="l">
              <a:lnSpc>
                <a:spcPct val="100000"/>
              </a:lnSpc>
              <a:spcBef>
                <a:spcPts val="0"/>
              </a:spcBef>
              <a:spcAft>
                <a:spcPts val="0"/>
              </a:spcAft>
              <a:buClr>
                <a:srgbClr val="000000"/>
              </a:buClr>
              <a:buSzPts val="1200"/>
              <a:buFont typeface="Calibri"/>
              <a:buAutoNum type="arabicPeriod"/>
            </a:pPr>
            <a:r>
              <a:rPr b="1" lang="en-US"/>
              <a:t>Stop</a:t>
            </a:r>
            <a:r>
              <a:rPr lang="en-US"/>
              <a:t> and look before you cross the road.</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It’s time to </a:t>
            </a:r>
            <a:r>
              <a:rPr b="1" lang="en-US"/>
              <a:t>eat</a:t>
            </a:r>
            <a:r>
              <a:rPr lang="en-US"/>
              <a:t> dinner.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love to </a:t>
            </a:r>
            <a:r>
              <a:rPr b="1" lang="en-US"/>
              <a:t>walk</a:t>
            </a:r>
            <a:r>
              <a:rPr lang="en-US"/>
              <a:t> to school.</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273" name="Google Shape;27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Review with students that sentences begin with a capital letter and the word I is always capitalized.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Display this sentence on the board: My dad and I went to the store. Ask a student to circle the capital letter at the beginning of the sentence as well as the capital I.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work with a partner to circle the capital letters in the following sentence: Edith and I played soccer.</a:t>
            </a:r>
            <a:endParaRPr b="0" i="0" sz="1800" u="none" strike="noStrike">
              <a:latin typeface="Calibri"/>
              <a:ea typeface="Calibri"/>
              <a:cs typeface="Calibri"/>
              <a:sym typeface="Calibri"/>
            </a:endParaRPr>
          </a:p>
        </p:txBody>
      </p:sp>
      <p:sp>
        <p:nvSpPr>
          <p:cNvPr id="290" name="Google Shape;29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Hold up the crab Picture Card. </a:t>
            </a:r>
            <a:r>
              <a:rPr i="1" lang="en-US"/>
              <a:t>This is a picture of a crab. I hear a blended sound at the beginning of crab. Say the blended sound with me: /kr/. </a:t>
            </a:r>
            <a:r>
              <a:rPr b="1" lang="en-US"/>
              <a:t>Click path -&gt; Table of Contents -&gt; Unit 5 Week 2 Informational Text -&gt; Lesson 2</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Turn the card over and show students the spelling of the word. Point to the c and say /k/. Point to the r and say /r/. Then move your fingers quickly from c to r, and say /kr/. </a:t>
            </a:r>
            <a:r>
              <a:rPr i="1" lang="en-US"/>
              <a:t>Do you hear the blended sound /kr/? What letters spell the blended sound /kr/?</a:t>
            </a:r>
            <a:r>
              <a:rPr lang="en-US"/>
              <a:t> (the letters cr) Have students say other words that begin with the blended sound /kr/ spelled cr. Examples may include crop, crow, and crayon.</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Write the words camp and slid on the board. </a:t>
            </a:r>
            <a:r>
              <a:rPr i="1" lang="en-US"/>
              <a:t>Listen carefully as I blend the sounds in these words: /k/ /a/ /mp/, /sl/ /i/ /d/. Both words have a blended sound. One is at the beginning of the word, and one is at the end of the word. Listen: /k/ /a/ /mp/; /sl/ /i/ /d/. Which word has the blended sound at the end of it? Yes, camp. What letters spell the blended sound /mp/?</a:t>
            </a:r>
            <a:r>
              <a:rPr lang="en-US"/>
              <a:t> Students should say the letters m and p. Continue the activity with the word slid.</a:t>
            </a:r>
            <a:endParaRPr i="1"/>
          </a:p>
        </p:txBody>
      </p:sp>
      <p:sp>
        <p:nvSpPr>
          <p:cNvPr id="313" name="Google Shape;31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a:t>Have students complete p. 53 in the Student Interactive.</a:t>
            </a:r>
            <a:endParaRPr b="1">
              <a:latin typeface="Calibri"/>
              <a:ea typeface="Calibri"/>
              <a:cs typeface="Calibri"/>
              <a:sym typeface="Calibri"/>
            </a:endParaRPr>
          </a:p>
        </p:txBody>
      </p:sp>
      <p:sp>
        <p:nvSpPr>
          <p:cNvPr id="326" name="Google Shape;32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high frequency words are words that they will hear and see over and over in texts. </a:t>
            </a:r>
            <a:endParaRPr/>
          </a:p>
          <a:p>
            <a:pPr indent="-256032" lvl="0" marL="256032" rtl="0" algn="l">
              <a:lnSpc>
                <a:spcPct val="100000"/>
              </a:lnSpc>
              <a:spcBef>
                <a:spcPts val="0"/>
              </a:spcBef>
              <a:spcAft>
                <a:spcPts val="0"/>
              </a:spcAft>
              <a:buSzPts val="1200"/>
              <a:buFont typeface="Calibri"/>
              <a:buAutoNum type="arabicPeriod"/>
            </a:pPr>
            <a:r>
              <a:rPr lang="en-US"/>
              <a:t>Write and read the words </a:t>
            </a:r>
            <a:r>
              <a:rPr i="1" lang="en-US"/>
              <a:t>eat, soon, and walk</a:t>
            </a:r>
            <a:r>
              <a:rPr lang="en-US"/>
              <a:t>. </a:t>
            </a:r>
            <a:endParaRPr/>
          </a:p>
          <a:p>
            <a:pPr indent="-256032" lvl="0" marL="256032" rtl="0" algn="l">
              <a:lnSpc>
                <a:spcPct val="100000"/>
              </a:lnSpc>
              <a:spcBef>
                <a:spcPts val="0"/>
              </a:spcBef>
              <a:spcAft>
                <a:spcPts val="0"/>
              </a:spcAft>
              <a:buSzPts val="1200"/>
              <a:buFont typeface="Calibri"/>
              <a:buAutoNum type="arabicPeriod"/>
            </a:pPr>
            <a:r>
              <a:rPr lang="en-US"/>
              <a:t>Have students </a:t>
            </a:r>
            <a:endParaRPr/>
          </a:p>
          <a:p>
            <a:pPr indent="-256032" lvl="1" marL="713232" rtl="0" algn="l">
              <a:lnSpc>
                <a:spcPct val="100000"/>
              </a:lnSpc>
              <a:spcBef>
                <a:spcPts val="0"/>
              </a:spcBef>
              <a:spcAft>
                <a:spcPts val="0"/>
              </a:spcAft>
              <a:buSzPts val="1200"/>
              <a:buFont typeface="Calibri"/>
              <a:buChar char="•"/>
            </a:pPr>
            <a:r>
              <a:rPr lang="en-US"/>
              <a:t>repeat the words after you. </a:t>
            </a:r>
            <a:endParaRPr/>
          </a:p>
          <a:p>
            <a:pPr indent="-256032" lvl="1" marL="713232" rtl="0" algn="l">
              <a:lnSpc>
                <a:spcPct val="100000"/>
              </a:lnSpc>
              <a:spcBef>
                <a:spcPts val="0"/>
              </a:spcBef>
              <a:spcAft>
                <a:spcPts val="0"/>
              </a:spcAft>
              <a:buSzPts val="1200"/>
              <a:buFont typeface="Calibri"/>
              <a:buChar char="•"/>
            </a:pPr>
            <a:r>
              <a:rPr lang="en-US"/>
              <a:t>spell each word, clapping as they say each letter.</a:t>
            </a:r>
            <a:endParaRPr/>
          </a:p>
        </p:txBody>
      </p:sp>
      <p:sp>
        <p:nvSpPr>
          <p:cNvPr id="339" name="Google Shape;33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Introduce the words desert, soil, ground, and bloom from p. 64 in the Student Interactive.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share what they already know about the words. Ask questions such as: </a:t>
            </a:r>
            <a:r>
              <a:rPr i="1" lang="en-US"/>
              <a:t>What do you do know about deserts? What can be planted in soil? Have you ever dug into the ground? What are some things that bloom? </a:t>
            </a:r>
            <a:endParaRPr/>
          </a:p>
          <a:p>
            <a:pPr indent="-228600" lvl="0" marL="228600" rtl="0" algn="l">
              <a:lnSpc>
                <a:spcPct val="100000"/>
              </a:lnSpc>
              <a:spcBef>
                <a:spcPts val="0"/>
              </a:spcBef>
              <a:spcAft>
                <a:spcPts val="0"/>
              </a:spcAft>
              <a:buClr>
                <a:schemeClr val="dk1"/>
              </a:buClr>
              <a:buSzPts val="1200"/>
              <a:buFont typeface="Calibri"/>
              <a:buAutoNum type="arabicPeriod"/>
            </a:pPr>
            <a:r>
              <a:rPr i="1" lang="en-US"/>
              <a:t>Based on the vocabulary, what do you think the text will be about?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Provide definitions of vocabulary words as needed. </a:t>
            </a:r>
            <a:r>
              <a:rPr i="1" lang="en-US"/>
              <a:t>These words will help us understand the information given in A Desert in Bloom.</a:t>
            </a:r>
            <a:endParaRPr i="1" sz="1200">
              <a:latin typeface="Calibri"/>
              <a:ea typeface="Calibri"/>
              <a:cs typeface="Calibri"/>
              <a:sym typeface="Calibri"/>
            </a:endParaRPr>
          </a:p>
        </p:txBody>
      </p:sp>
      <p:sp>
        <p:nvSpPr>
          <p:cNvPr id="352" name="Google Shape;35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Discuss the First Read Strategies with students. Tell them that they should always set a purpose before reading a text. </a:t>
            </a:r>
            <a:r>
              <a:rPr i="1" lang="en-US"/>
              <a:t>Look at the title and pictures. What do you hope to learn when reading this text?</a:t>
            </a:r>
            <a:endParaRPr i="1"/>
          </a:p>
          <a:p>
            <a:pPr indent="-228600" lvl="0" marL="228600" rtl="0" algn="l">
              <a:lnSpc>
                <a:spcPct val="100000"/>
              </a:lnSpc>
              <a:spcBef>
                <a:spcPts val="0"/>
              </a:spcBef>
              <a:spcAft>
                <a:spcPts val="0"/>
              </a:spcAft>
              <a:buClr>
                <a:schemeClr val="dk1"/>
              </a:buClr>
              <a:buSzPts val="1200"/>
              <a:buFont typeface="Calibri"/>
              <a:buAutoNum type="arabicPeriod"/>
            </a:pPr>
            <a:r>
              <a:rPr lang="en-US"/>
              <a:t>First Read Strategies</a:t>
            </a:r>
            <a:endParaRPr/>
          </a:p>
          <a:p>
            <a:pPr indent="-228600" lvl="1" marL="685800" rtl="0" algn="l">
              <a:lnSpc>
                <a:spcPct val="100000"/>
              </a:lnSpc>
              <a:spcBef>
                <a:spcPts val="0"/>
              </a:spcBef>
              <a:spcAft>
                <a:spcPts val="0"/>
              </a:spcAft>
              <a:buClr>
                <a:schemeClr val="dk1"/>
              </a:buClr>
              <a:buSzPts val="1200"/>
              <a:buFont typeface="Calibri"/>
              <a:buChar char="•"/>
            </a:pPr>
            <a:r>
              <a:rPr lang="en-US"/>
              <a:t>READ Read or listen to the text. Work to understand what the text is about. </a:t>
            </a:r>
            <a:endParaRPr/>
          </a:p>
          <a:p>
            <a:pPr indent="-228600" lvl="1" marL="685800" rtl="0" algn="l">
              <a:lnSpc>
                <a:spcPct val="100000"/>
              </a:lnSpc>
              <a:spcBef>
                <a:spcPts val="0"/>
              </a:spcBef>
              <a:spcAft>
                <a:spcPts val="0"/>
              </a:spcAft>
              <a:buClr>
                <a:schemeClr val="dk1"/>
              </a:buClr>
              <a:buSzPts val="1200"/>
              <a:buFont typeface="Calibri"/>
              <a:buChar char="•"/>
            </a:pPr>
            <a:r>
              <a:rPr lang="en-US"/>
              <a:t>LOOK Look at the pictures to help you understand the text. </a:t>
            </a:r>
            <a:endParaRPr/>
          </a:p>
          <a:p>
            <a:pPr indent="-228600" lvl="1" marL="685800" rtl="0" algn="l">
              <a:lnSpc>
                <a:spcPct val="100000"/>
              </a:lnSpc>
              <a:spcBef>
                <a:spcPts val="0"/>
              </a:spcBef>
              <a:spcAft>
                <a:spcPts val="0"/>
              </a:spcAft>
              <a:buClr>
                <a:schemeClr val="dk1"/>
              </a:buClr>
              <a:buSzPts val="1200"/>
              <a:buFont typeface="Calibri"/>
              <a:buChar char="•"/>
            </a:pPr>
            <a:r>
              <a:rPr lang="en-US"/>
              <a:t>ASK Generate, or ask, questions about the text to deepen understanding. </a:t>
            </a:r>
            <a:endParaRPr/>
          </a:p>
          <a:p>
            <a:pPr indent="-228600" lvl="1" marL="685800" rtl="0" algn="l">
              <a:lnSpc>
                <a:spcPct val="100000"/>
              </a:lnSpc>
              <a:spcBef>
                <a:spcPts val="0"/>
              </a:spcBef>
              <a:spcAft>
                <a:spcPts val="0"/>
              </a:spcAft>
              <a:buClr>
                <a:schemeClr val="dk1"/>
              </a:buClr>
              <a:buSzPts val="1200"/>
              <a:buFont typeface="Calibri"/>
              <a:buChar char="•"/>
            </a:pPr>
            <a:r>
              <a:rPr lang="en-US"/>
              <a:t>TALK Guide students to talk to a partner about the text.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Students may read the text independently, in pairs, or as a whole class. Use the First Read notes to help students connect with the text and guide their understanding.</a:t>
            </a:r>
            <a:endParaRPr i="1" sz="1200" u="none" strike="noStrike"/>
          </a:p>
        </p:txBody>
      </p:sp>
      <p:sp>
        <p:nvSpPr>
          <p:cNvPr id="367" name="Google Shape;36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THINK ALOUD </a:t>
            </a:r>
            <a:r>
              <a:rPr i="1" lang="en-US"/>
              <a:t>Looking at details in the pictures can help me better understand what I am reading. Looking at the pictures on pages 66–67 helps me understand what the desert is like. I can see that the soil looks very dry and sandy. Then, when I look at the picture on page 68, I see that the soil looks dry and cracked. The words say that the ground is hot and dry, but the pictures help me understand what this looks like.</a:t>
            </a:r>
            <a:endParaRPr i="1" sz="1200" u="none" strike="noStrike">
              <a:latin typeface="Calibri"/>
              <a:ea typeface="Calibri"/>
              <a:cs typeface="Calibri"/>
              <a:sym typeface="Calibri"/>
            </a:endParaRPr>
          </a:p>
        </p:txBody>
      </p:sp>
      <p:sp>
        <p:nvSpPr>
          <p:cNvPr id="379" name="Google Shape;37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p:txBody>
      </p:sp>
      <p:sp>
        <p:nvSpPr>
          <p:cNvPr id="392" name="Google Shape;39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THINK ALOUD </a:t>
            </a:r>
            <a:r>
              <a:rPr i="1" lang="en-US"/>
              <a:t>The text tells about how flowers in the desert grow, season by season. Talking about the text with a partner can help me understand what I’m reading. For example, on page 70, the text and pictures show that the ground is soaked in winter. I can ask my partner if she or he sees anything else in the text that tells about winter. Perhaps my partner will point out that the seeds start to grow in the winter because it is so wet.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turn and talk to a partner about these pages.</a:t>
            </a:r>
            <a:endParaRPr/>
          </a:p>
        </p:txBody>
      </p:sp>
      <p:sp>
        <p:nvSpPr>
          <p:cNvPr id="404" name="Google Shape;40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p:txBody>
      </p:sp>
      <p:sp>
        <p:nvSpPr>
          <p:cNvPr id="417" name="Google Shape;417;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Use these suggestions to prompt students’ initial responses to reading A Desert in Bloom.</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Retell Have students tell a partner which part of the text they found most interesting and use evidence from the text to explain why.</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Illustrate Events Have students illustrate the steps in the sequence discussed in the text. Then have partners describe the steps by referring to each other’s illustrations. </a:t>
            </a:r>
            <a:endParaRPr b="0" i="0" sz="1200" u="none" strike="noStrike">
              <a:latin typeface="Calibri"/>
              <a:ea typeface="Calibri"/>
              <a:cs typeface="Calibri"/>
              <a:sym typeface="Calibri"/>
            </a:endParaRPr>
          </a:p>
        </p:txBody>
      </p:sp>
      <p:sp>
        <p:nvSpPr>
          <p:cNvPr id="429" name="Google Shape;429;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they can often use images or illustrations to figure out the meaning of a word. The vocabulary words desert, soil, ground, and bloom can be used to talk about steps in a sequence discussed in A Desert in Bloom.</a:t>
            </a:r>
            <a:endParaRPr/>
          </a:p>
          <a:p>
            <a:pPr indent="-228600" lvl="1" marL="685800" rtl="0" algn="l">
              <a:lnSpc>
                <a:spcPct val="100000"/>
              </a:lnSpc>
              <a:spcBef>
                <a:spcPts val="0"/>
              </a:spcBef>
              <a:spcAft>
                <a:spcPts val="0"/>
              </a:spcAft>
              <a:buClr>
                <a:schemeClr val="dk1"/>
              </a:buClr>
              <a:buSzPts val="1200"/>
              <a:buFont typeface="Arial"/>
              <a:buChar char="•"/>
            </a:pPr>
            <a:r>
              <a:rPr lang="en-US"/>
              <a:t>READ </a:t>
            </a:r>
            <a:r>
              <a:rPr i="1" lang="en-US"/>
              <a:t>Read each word</a:t>
            </a:r>
            <a:r>
              <a:rPr lang="en-US"/>
              <a:t>. </a:t>
            </a:r>
            <a:endParaRPr/>
          </a:p>
          <a:p>
            <a:pPr indent="-228600" lvl="1" marL="685800" rtl="0" algn="l">
              <a:lnSpc>
                <a:spcPct val="100000"/>
              </a:lnSpc>
              <a:spcBef>
                <a:spcPts val="0"/>
              </a:spcBef>
              <a:spcAft>
                <a:spcPts val="0"/>
              </a:spcAft>
              <a:buClr>
                <a:schemeClr val="dk1"/>
              </a:buClr>
              <a:buSzPts val="1200"/>
              <a:buFont typeface="Arial"/>
              <a:buChar char="•"/>
            </a:pPr>
            <a:r>
              <a:rPr lang="en-US"/>
              <a:t>LOOK </a:t>
            </a:r>
            <a:r>
              <a:rPr i="1" lang="en-US"/>
              <a:t>Look for pictures that help you visualize and understand the word</a:t>
            </a:r>
            <a:r>
              <a:rPr lang="en-US"/>
              <a:t>.</a:t>
            </a:r>
            <a:endParaRPr/>
          </a:p>
          <a:p>
            <a:pPr indent="-228600" lvl="1" marL="685800" rtl="0" algn="l">
              <a:lnSpc>
                <a:spcPct val="100000"/>
              </a:lnSpc>
              <a:spcBef>
                <a:spcPts val="0"/>
              </a:spcBef>
              <a:spcAft>
                <a:spcPts val="0"/>
              </a:spcAft>
              <a:buClr>
                <a:schemeClr val="dk1"/>
              </a:buClr>
              <a:buSzPts val="1200"/>
              <a:buFont typeface="Arial"/>
              <a:buChar char="•"/>
            </a:pPr>
            <a:r>
              <a:rPr lang="en-US"/>
              <a:t>THINK </a:t>
            </a:r>
            <a:r>
              <a:rPr i="1" lang="en-US"/>
              <a:t>Think about how this word adds to the text</a:t>
            </a:r>
            <a:r>
              <a:rPr lang="en-US"/>
              <a: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turn to p. 74 in the Student Interactive. </a:t>
            </a:r>
            <a:r>
              <a:rPr i="1" lang="en-US"/>
              <a:t>Look at the first picture. Do you see soil or do you see the desert? </a:t>
            </a:r>
            <a:r>
              <a:rPr lang="en-US"/>
              <a:t>Have students circle desert.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practice developing vocabulary by completing p. 74 of the Student Interactive. Tell students that familiar words can have more than one meaning. Have students identify a new meaning for the verb to ground and use it in a sentence.</a:t>
            </a:r>
            <a:endParaRPr b="0" i="1" sz="1200" u="none" strike="noStrike">
              <a:latin typeface="Calibri"/>
              <a:ea typeface="Calibri"/>
              <a:cs typeface="Calibri"/>
              <a:sym typeface="Calibri"/>
            </a:endParaRPr>
          </a:p>
        </p:txBody>
      </p:sp>
      <p:sp>
        <p:nvSpPr>
          <p:cNvPr id="441" name="Google Shape;441;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complete the Check for Understanding on p. 75 of the Student Interactive.</a:t>
            </a:r>
            <a:endParaRPr sz="1200">
              <a:latin typeface="Calibri"/>
              <a:ea typeface="Calibri"/>
              <a:cs typeface="Calibri"/>
              <a:sym typeface="Calibri"/>
            </a:endParaRPr>
          </a:p>
        </p:txBody>
      </p:sp>
      <p:sp>
        <p:nvSpPr>
          <p:cNvPr id="454" name="Google Shape;45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Questions always begin with a question word. It is easy to remember question words by remembering the 5 Ws and H: who, what, where, when, why, and how.</a:t>
            </a:r>
            <a:endParaRPr/>
          </a:p>
          <a:p>
            <a:pPr indent="-228600" lvl="0" marL="228600" rtl="0" algn="l">
              <a:lnSpc>
                <a:spcPct val="100000"/>
              </a:lnSpc>
              <a:spcBef>
                <a:spcPts val="0"/>
              </a:spcBef>
              <a:spcAft>
                <a:spcPts val="0"/>
              </a:spcAft>
              <a:buSzPts val="1200"/>
              <a:buFont typeface="Calibri"/>
              <a:buAutoNum type="arabicPeriod"/>
            </a:pPr>
            <a:r>
              <a:rPr lang="en-US"/>
              <a:t>Tell students that authors write question and answer books to give readers information about a topic. Say: </a:t>
            </a:r>
            <a:r>
              <a:rPr i="1" lang="en-US"/>
              <a:t>Authors write questions by beginning their questions with who, what, where, when, why, or how.</a:t>
            </a:r>
            <a:endParaRPr/>
          </a:p>
          <a:p>
            <a:pPr indent="-228600" lvl="0" marL="228600" rtl="0" algn="l">
              <a:lnSpc>
                <a:spcPct val="100000"/>
              </a:lnSpc>
              <a:spcBef>
                <a:spcPts val="0"/>
              </a:spcBef>
              <a:spcAft>
                <a:spcPts val="0"/>
              </a:spcAft>
              <a:buSzPts val="1200"/>
              <a:buFont typeface="Calibri"/>
              <a:buAutoNum type="arabicPeriod"/>
            </a:pPr>
            <a:r>
              <a:rPr lang="en-US"/>
              <a:t>Write the question words on the board. Read questions from a stack text aloud, emphasizing the question words. Continue reading questions from stack texts until students show understanding. Finally, decide on a topic your class knows a lot about, such as thunderstorms. One by one, go through the question words and ask students to think of questions they could ask about thunderstorms. Say: </a:t>
            </a:r>
            <a:r>
              <a:rPr i="1" lang="en-US"/>
              <a:t>When you write your own book, make sure you begin each page with a question. Each question should begin with a question word.</a:t>
            </a:r>
            <a:endParaRPr b="0" i="1" sz="1200" u="none" strike="noStrike">
              <a:solidFill>
                <a:srgbClr val="373536"/>
              </a:solidFill>
              <a:latin typeface="Calibri"/>
              <a:ea typeface="Calibri"/>
              <a:cs typeface="Calibri"/>
              <a:sym typeface="Calibri"/>
            </a:endParaRPr>
          </a:p>
        </p:txBody>
      </p:sp>
      <p:sp>
        <p:nvSpPr>
          <p:cNvPr id="467" name="Google Shape;46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After this lesson, students should transition into writing or drawing their own question and answer books. Display the question words and encourage students to choose a variety of question words for their books.</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Calibri"/>
              <a:buChar char="•"/>
            </a:pPr>
            <a:r>
              <a:rPr lang="en-US"/>
              <a:t>Modeled - Model using the 5 Ws and H to write questions about a topic. </a:t>
            </a:r>
            <a:endParaRPr/>
          </a:p>
          <a:p>
            <a:pPr indent="-228600" lvl="1" marL="685800" rtl="0" algn="l">
              <a:lnSpc>
                <a:spcPct val="100000"/>
              </a:lnSpc>
              <a:spcBef>
                <a:spcPts val="0"/>
              </a:spcBef>
              <a:spcAft>
                <a:spcPts val="0"/>
              </a:spcAft>
              <a:buSzPts val="1200"/>
              <a:buFont typeface="Calibri"/>
              <a:buChar char="•"/>
            </a:pPr>
            <a:r>
              <a:rPr lang="en-US"/>
              <a:t>Shared - Take turns writing questions using the 5 Ws and H. </a:t>
            </a:r>
            <a:endParaRPr/>
          </a:p>
          <a:p>
            <a:pPr indent="-228600" lvl="1" marL="685800" rtl="0" algn="l">
              <a:lnSpc>
                <a:spcPct val="100000"/>
              </a:lnSpc>
              <a:spcBef>
                <a:spcPts val="0"/>
              </a:spcBef>
              <a:spcAft>
                <a:spcPts val="0"/>
              </a:spcAft>
              <a:buSzPts val="1200"/>
              <a:buFont typeface="Calibri"/>
              <a:buChar char="•"/>
            </a:pPr>
            <a:r>
              <a:rPr lang="en-US"/>
              <a:t>Guided - Prompt students to think about one question for each question word.</a:t>
            </a:r>
            <a:endParaRPr/>
          </a:p>
          <a:p>
            <a:pPr indent="-228600" lvl="0" marL="228600" rtl="0" algn="l">
              <a:lnSpc>
                <a:spcPct val="100000"/>
              </a:lnSpc>
              <a:spcBef>
                <a:spcPts val="0"/>
              </a:spcBef>
              <a:spcAft>
                <a:spcPts val="0"/>
              </a:spcAft>
              <a:buSzPts val="1200"/>
              <a:buFont typeface="Calibri"/>
              <a:buAutoNum type="arabicPeriod"/>
            </a:pPr>
            <a:r>
              <a:rPr lang="en-US"/>
              <a:t>Have a few students share one question with the class. Ask students to explain why they chose that question word to start their question.</a:t>
            </a:r>
            <a:endParaRPr/>
          </a:p>
        </p:txBody>
      </p:sp>
      <p:sp>
        <p:nvSpPr>
          <p:cNvPr id="484" name="Google Shape;484;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Explain that CCVC words begin with two consonants. In words with initial consonant blends, both letters are heard and spelled. </a:t>
            </a:r>
            <a:endParaRPr/>
          </a:p>
          <a:p>
            <a:pPr indent="-228600" lvl="0" marL="228600" rtl="0" algn="l">
              <a:lnSpc>
                <a:spcPct val="100000"/>
              </a:lnSpc>
              <a:spcBef>
                <a:spcPts val="0"/>
              </a:spcBef>
              <a:spcAft>
                <a:spcPts val="0"/>
              </a:spcAft>
              <a:buSzPts val="1200"/>
              <a:buFont typeface="Calibri"/>
              <a:buAutoNum type="arabicPeriod"/>
            </a:pPr>
            <a:r>
              <a:rPr lang="en-US"/>
              <a:t>Write slip on the board. Show students how slip fits the CCVC pattern by pointing out the beginning consonants, vowel, and ending consonant. </a:t>
            </a:r>
            <a:endParaRPr/>
          </a:p>
          <a:p>
            <a:pPr indent="-228600" lvl="0" marL="228600" rtl="0" algn="l">
              <a:lnSpc>
                <a:spcPct val="100000"/>
              </a:lnSpc>
              <a:spcBef>
                <a:spcPts val="0"/>
              </a:spcBef>
              <a:spcAft>
                <a:spcPts val="0"/>
              </a:spcAft>
              <a:buSzPts val="1200"/>
              <a:buFont typeface="Calibri"/>
              <a:buAutoNum type="arabicPeriod"/>
            </a:pPr>
            <a:r>
              <a:rPr lang="en-US"/>
              <a:t>Have students complete the activity on p. 80 in the Student Interactive independently.</a:t>
            </a:r>
            <a:endParaRPr b="0" i="0" sz="1800" u="none" strike="noStrike">
              <a:solidFill>
                <a:srgbClr val="000000"/>
              </a:solidFill>
              <a:latin typeface="Calibri"/>
              <a:ea typeface="Calibri"/>
              <a:cs typeface="Calibri"/>
              <a:sym typeface="Calibri"/>
            </a:endParaRPr>
          </a:p>
        </p:txBody>
      </p:sp>
      <p:sp>
        <p:nvSpPr>
          <p:cNvPr id="497" name="Google Shape;497;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every sentence ends with a punctuation mark. Sentences that tell end with a period. Sentences that ask questions end with a question mark. Sentences said with excitement end with an exclamation point. </a:t>
            </a:r>
            <a:endParaRPr/>
          </a:p>
          <a:p>
            <a:pPr indent="-228600" lvl="0" marL="228600" rtl="0" algn="l">
              <a:lnSpc>
                <a:spcPct val="100000"/>
              </a:lnSpc>
              <a:spcBef>
                <a:spcPts val="0"/>
              </a:spcBef>
              <a:spcAft>
                <a:spcPts val="0"/>
              </a:spcAft>
              <a:buSzPts val="1200"/>
              <a:buFont typeface="Calibri"/>
              <a:buAutoNum type="arabicPeriod"/>
            </a:pPr>
            <a:r>
              <a:rPr lang="en-US"/>
              <a:t>Display these sentences: What did Jane play? Jane played baseball. What a great game! </a:t>
            </a:r>
            <a:endParaRPr/>
          </a:p>
          <a:p>
            <a:pPr indent="-228600" lvl="0" marL="228600" rtl="0" algn="l">
              <a:lnSpc>
                <a:spcPct val="100000"/>
              </a:lnSpc>
              <a:spcBef>
                <a:spcPts val="0"/>
              </a:spcBef>
              <a:spcAft>
                <a:spcPts val="0"/>
              </a:spcAft>
              <a:buSzPts val="1200"/>
              <a:buFont typeface="Calibri"/>
              <a:buAutoNum type="arabicPeriod"/>
            </a:pPr>
            <a:r>
              <a:rPr lang="en-US"/>
              <a:t>Ask: </a:t>
            </a:r>
            <a:r>
              <a:rPr i="1" lang="en-US"/>
              <a:t>What is the punctuation mark at the end of each sentence? </a:t>
            </a:r>
            <a:endParaRPr/>
          </a:p>
          <a:p>
            <a:pPr indent="-228600" lvl="0" marL="228600" rtl="0" algn="l">
              <a:lnSpc>
                <a:spcPct val="100000"/>
              </a:lnSpc>
              <a:spcBef>
                <a:spcPts val="0"/>
              </a:spcBef>
              <a:spcAft>
                <a:spcPts val="0"/>
              </a:spcAft>
              <a:buSzPts val="1200"/>
              <a:buFont typeface="Calibri"/>
              <a:buAutoNum type="arabicPeriod"/>
            </a:pPr>
            <a:r>
              <a:rPr lang="en-US"/>
              <a:t>Have students work in pairs to create oral sentences that tell, question, and exclaim. Have students share their sentences with the class, identifying the end punctuation mark of each one.</a:t>
            </a:r>
            <a:endParaRPr b="0" i="0" sz="1200" u="none" strike="noStrike">
              <a:solidFill>
                <a:srgbClr val="000000"/>
              </a:solidFill>
              <a:latin typeface="Calibri"/>
              <a:ea typeface="Calibri"/>
              <a:cs typeface="Calibri"/>
              <a:sym typeface="Calibri"/>
            </a:endParaRPr>
          </a:p>
        </p:txBody>
      </p:sp>
      <p:sp>
        <p:nvSpPr>
          <p:cNvPr id="511" name="Google Shape;511;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2" name="Google Shape;52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Say the word backpack. </a:t>
            </a:r>
            <a:r>
              <a:rPr i="1" lang="en-US"/>
              <a:t>Listen carefully as I count the syllables: back </a:t>
            </a:r>
            <a:r>
              <a:rPr lang="en-US"/>
              <a:t>(clap) </a:t>
            </a:r>
            <a:r>
              <a:rPr i="1" lang="en-US"/>
              <a:t>pack</a:t>
            </a:r>
            <a:r>
              <a:rPr lang="en-US"/>
              <a:t> (clap). </a:t>
            </a:r>
            <a:r>
              <a:rPr i="1" lang="en-US"/>
              <a:t>How many times did I clap? </a:t>
            </a:r>
            <a:r>
              <a:rPr lang="en-US"/>
              <a:t>Students should say two. </a:t>
            </a:r>
            <a:r>
              <a:rPr i="1" lang="en-US"/>
              <a:t>How many syllables are in backpack?</a:t>
            </a:r>
            <a:r>
              <a:rPr lang="en-US"/>
              <a:t> Students should say two. </a:t>
            </a:r>
            <a:r>
              <a:rPr i="1" lang="en-US"/>
              <a:t>If I take away the first syllable, back, what word do I have left?</a:t>
            </a:r>
            <a:r>
              <a:rPr lang="en-US"/>
              <a:t> Students should say pack. </a:t>
            </a:r>
            <a:r>
              <a:rPr i="1" lang="en-US"/>
              <a:t>If I take away the second syllable, pack, what word do I have left? </a:t>
            </a:r>
            <a:r>
              <a:rPr lang="en-US"/>
              <a:t>Students should say back.</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Continue the routine with the words lunchroom and bathtub.</a:t>
            </a:r>
            <a:endParaRPr i="0" sz="1200">
              <a:solidFill>
                <a:srgbClr val="373536"/>
              </a:solidFill>
              <a:latin typeface="Calibri"/>
              <a:ea typeface="Calibri"/>
              <a:cs typeface="Calibri"/>
              <a:sym typeface="Calibri"/>
            </a:endParaRPr>
          </a:p>
        </p:txBody>
      </p:sp>
      <p:sp>
        <p:nvSpPr>
          <p:cNvPr id="533" name="Google Shape;533;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Write the word just on the board, and read it with students. </a:t>
            </a:r>
            <a:r>
              <a:rPr i="1" lang="en-US"/>
              <a:t>This is the word just. I can read the word: /j/ /u/ /st/, just. I hear the sound /j/ at the beginning of just. Say the sound /j/ with me. What letter spells the sound /j/ in just? (the letter j) What blended sound do I hear at the end of just? </a:t>
            </a:r>
            <a:r>
              <a:rPr lang="en-US"/>
              <a:t>Students should say /st/. </a:t>
            </a:r>
            <a:r>
              <a:rPr i="1" lang="en-US"/>
              <a:t>What letters spell the blended sound /st/? </a:t>
            </a:r>
            <a:r>
              <a:rPr lang="en-US"/>
              <a:t>(the letters s and t) Write grab on the board. </a:t>
            </a:r>
            <a:r>
              <a:rPr i="1" lang="en-US"/>
              <a:t>This is the word grab. I can read the word: /gr/ /a/ /b/, grab. I hear the sound /b/ at the end of the word. What letter spells the sound /b/? </a:t>
            </a:r>
            <a:r>
              <a:rPr lang="en-US"/>
              <a:t>(the letter b) </a:t>
            </a:r>
            <a:r>
              <a:rPr i="1" lang="en-US"/>
              <a:t>I hear the blended sound /gr/ at the beginning of grab. What letters spell the blended sound /gr/?</a:t>
            </a:r>
            <a:r>
              <a:rPr lang="en-US"/>
              <a:t> Students should say g and r</a:t>
            </a:r>
            <a:endParaRPr/>
          </a:p>
          <a:p>
            <a:pPr indent="-228600" lvl="0" marL="228600" rtl="0" algn="l">
              <a:lnSpc>
                <a:spcPct val="100000"/>
              </a:lnSpc>
              <a:spcBef>
                <a:spcPts val="0"/>
              </a:spcBef>
              <a:spcAft>
                <a:spcPts val="0"/>
              </a:spcAft>
              <a:buSzPts val="1200"/>
              <a:buFont typeface="Calibri"/>
              <a:buAutoNum type="arabicPeriod"/>
            </a:pPr>
            <a:r>
              <a:rPr i="1" lang="en-US"/>
              <a:t>Today we are reviewing the spellings for the sounds /j/ and /b/. We are also reviewing the spellings of initial and final blends, such as /st/ and /gr/. </a:t>
            </a:r>
            <a:r>
              <a:rPr lang="en-US"/>
              <a:t>Have volunteers identify the letters that spell each of the sounds and blends.</a:t>
            </a:r>
            <a:endParaRPr/>
          </a:p>
          <a:p>
            <a:pPr indent="-228600" lvl="0" marL="228600" rtl="0" algn="l">
              <a:lnSpc>
                <a:spcPct val="100000"/>
              </a:lnSpc>
              <a:spcBef>
                <a:spcPts val="0"/>
              </a:spcBef>
              <a:spcAft>
                <a:spcPts val="0"/>
              </a:spcAft>
              <a:buSzPts val="1200"/>
              <a:buFont typeface="Calibri"/>
              <a:buAutoNum type="arabicPeriod"/>
            </a:pPr>
            <a:r>
              <a:rPr lang="en-US"/>
              <a:t>Direct students to p. 54 in the Student Interactive. Have partners read and act out the sentences on the page.</a:t>
            </a:r>
            <a:endParaRPr b="1" i="0" sz="1200">
              <a:latin typeface="Calibri"/>
              <a:ea typeface="Calibri"/>
              <a:cs typeface="Calibri"/>
              <a:sym typeface="Calibri"/>
            </a:endParaRPr>
          </a:p>
        </p:txBody>
      </p:sp>
      <p:sp>
        <p:nvSpPr>
          <p:cNvPr id="546" name="Google Shape;546;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today they are going to continue working with high-frequency words. </a:t>
            </a:r>
            <a:r>
              <a:rPr i="1" lang="en-US"/>
              <a:t>You will see these words over and over in texts</a:t>
            </a:r>
            <a:r>
              <a:rPr lang="en-US"/>
              <a:t>. Have students read the words at the top of p. 55 in the Student Interactive with you: eat, soon, walk. </a:t>
            </a:r>
            <a:endParaRPr/>
          </a:p>
          <a:p>
            <a:pPr indent="-256032" lvl="0" marL="256032" rtl="0" algn="l">
              <a:lnSpc>
                <a:spcPct val="100000"/>
              </a:lnSpc>
              <a:spcBef>
                <a:spcPts val="0"/>
              </a:spcBef>
              <a:spcAft>
                <a:spcPts val="0"/>
              </a:spcAft>
              <a:buSzPts val="1200"/>
              <a:buFont typeface="Calibri"/>
              <a:buAutoNum type="arabicPeriod"/>
            </a:pPr>
            <a:r>
              <a:rPr lang="en-US"/>
              <a:t>Have students look at the words. Tell them to identify and point to each word as you say it. Say soon. Pause to let students find and point to the word. Say eat. Say walk. Repeat the activity until students are familiar with each word. Have students use the words in sentences.</a:t>
            </a:r>
            <a:endParaRPr/>
          </a:p>
          <a:p>
            <a:pPr indent="-256032" lvl="0" marL="256032" rtl="0" algn="l">
              <a:lnSpc>
                <a:spcPct val="100000"/>
              </a:lnSpc>
              <a:spcBef>
                <a:spcPts val="0"/>
              </a:spcBef>
              <a:spcAft>
                <a:spcPts val="0"/>
              </a:spcAft>
              <a:buSzPts val="1200"/>
              <a:buFont typeface="Calibri"/>
              <a:buAutoNum type="arabicPeriod"/>
            </a:pPr>
            <a:r>
              <a:rPr lang="en-US"/>
              <a:t>Have students read the sentences on p. 55 with you. Ask them to identify the words eat, soon, and walk in the sentences and underline them. Then have students read the sentences with a partner.</a:t>
            </a:r>
            <a:endParaRPr/>
          </a:p>
        </p:txBody>
      </p:sp>
      <p:sp>
        <p:nvSpPr>
          <p:cNvPr id="561" name="Google Shape;561;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Text structure is how an author organizes a text. When an author uses steps in a sequence, he or she often uses time words to tell when the steps happen. </a:t>
            </a:r>
            <a:endParaRPr/>
          </a:p>
          <a:p>
            <a:pPr indent="-228600" lvl="1" marL="685800" rtl="0" algn="l">
              <a:lnSpc>
                <a:spcPct val="100000"/>
              </a:lnSpc>
              <a:spcBef>
                <a:spcPts val="0"/>
              </a:spcBef>
              <a:spcAft>
                <a:spcPts val="0"/>
              </a:spcAft>
              <a:buSzPts val="1200"/>
              <a:buFont typeface="Arial"/>
              <a:buChar char="•"/>
            </a:pPr>
            <a:r>
              <a:rPr i="1" lang="en-US"/>
              <a:t>Read the title. Can you tell whether the author is going to discuss steps in a sequence?</a:t>
            </a:r>
            <a:endParaRPr/>
          </a:p>
          <a:p>
            <a:pPr indent="-228600" lvl="1" marL="685800" rtl="0" algn="l">
              <a:lnSpc>
                <a:spcPct val="100000"/>
              </a:lnSpc>
              <a:spcBef>
                <a:spcPts val="0"/>
              </a:spcBef>
              <a:spcAft>
                <a:spcPts val="0"/>
              </a:spcAft>
              <a:buSzPts val="1200"/>
              <a:buFont typeface="Arial"/>
              <a:buChar char="•"/>
            </a:pPr>
            <a:r>
              <a:rPr i="1" lang="en-US"/>
              <a:t>Look through the text. Does it contain pictures that may help you figure out if the author is going to explain a sequence? </a:t>
            </a:r>
            <a:endParaRPr/>
          </a:p>
          <a:p>
            <a:pPr indent="-228600" lvl="1" marL="685800" rtl="0" algn="l">
              <a:lnSpc>
                <a:spcPct val="100000"/>
              </a:lnSpc>
              <a:spcBef>
                <a:spcPts val="0"/>
              </a:spcBef>
              <a:spcAft>
                <a:spcPts val="0"/>
              </a:spcAft>
              <a:buSzPts val="1200"/>
              <a:buFont typeface="Arial"/>
              <a:buChar char="•"/>
            </a:pPr>
            <a:r>
              <a:rPr i="1" lang="en-US"/>
              <a:t>Read the text and look for time words that tell when the steps happen.</a:t>
            </a:r>
            <a:endParaRPr/>
          </a:p>
          <a:p>
            <a:pPr indent="-228600" lvl="0" marL="228600" rtl="0" algn="l">
              <a:lnSpc>
                <a:spcPct val="100000"/>
              </a:lnSpc>
              <a:spcBef>
                <a:spcPts val="0"/>
              </a:spcBef>
              <a:spcAft>
                <a:spcPts val="0"/>
              </a:spcAft>
              <a:buSzPts val="1200"/>
              <a:buFont typeface="Calibri"/>
              <a:buAutoNum type="arabicPeriod"/>
            </a:pPr>
            <a:r>
              <a:rPr lang="en-US"/>
              <a:t>Have students look back at A Desert in Bloom.</a:t>
            </a:r>
            <a:endParaRPr/>
          </a:p>
          <a:p>
            <a:pPr indent="-228600" lvl="1" marL="685800" rtl="0" algn="l">
              <a:lnSpc>
                <a:spcPct val="100000"/>
              </a:lnSpc>
              <a:spcBef>
                <a:spcPts val="0"/>
              </a:spcBef>
              <a:spcAft>
                <a:spcPts val="0"/>
              </a:spcAft>
              <a:buSzPts val="1200"/>
              <a:buFont typeface="Arial"/>
              <a:buChar char="•"/>
            </a:pPr>
            <a:r>
              <a:rPr lang="en-US"/>
              <a:t>Ask students if the pictures give them any clues about a sequence the author is going to describe</a:t>
            </a:r>
            <a:r>
              <a:rPr i="1" lang="en-US"/>
              <a:t>. I see in the pictures that the weather keeps changing. It was dry and sunny, then wet and cloudy, and then dry and sunny again. I think the author is going to tell about the sequence of the seasons in the desert.</a:t>
            </a:r>
            <a:endParaRPr/>
          </a:p>
          <a:p>
            <a:pPr indent="-228600" lvl="1" marL="685800" rtl="0" algn="l">
              <a:lnSpc>
                <a:spcPct val="100000"/>
              </a:lnSpc>
              <a:spcBef>
                <a:spcPts val="0"/>
              </a:spcBef>
              <a:spcAft>
                <a:spcPts val="0"/>
              </a:spcAft>
              <a:buSzPts val="1200"/>
              <a:buFont typeface="Arial"/>
              <a:buChar char="•"/>
            </a:pPr>
            <a:r>
              <a:rPr lang="en-US"/>
              <a:t>Guide students to form oral sentences to describe what they see in the pictures. Then have students turn to the Close Read notes on pp. 69, 71, and 73 of the Student Interactive and underline the words that tell when the steps in the sequence occur.</a:t>
            </a:r>
            <a:endParaRPr i="0" sz="1200">
              <a:latin typeface="Calibri"/>
              <a:ea typeface="Calibri"/>
              <a:cs typeface="Calibri"/>
              <a:sym typeface="Calibri"/>
            </a:endParaRPr>
          </a:p>
        </p:txBody>
      </p:sp>
      <p:sp>
        <p:nvSpPr>
          <p:cNvPr id="577" name="Google Shape;577;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today they are going to talk more about syllables. </a:t>
            </a:r>
            <a:r>
              <a:rPr i="1" lang="en-US"/>
              <a:t>Listen carefully as I say this word: honey. How many syllables are in the word hon </a:t>
            </a:r>
            <a:r>
              <a:rPr lang="en-US"/>
              <a:t>(clap) </a:t>
            </a:r>
            <a:r>
              <a:rPr i="1" lang="en-US"/>
              <a:t>ey</a:t>
            </a:r>
            <a:r>
              <a:rPr lang="en-US"/>
              <a:t> (clap</a:t>
            </a:r>
            <a:r>
              <a:rPr i="1" lang="en-US"/>
              <a:t>)? Yes, there are two. What is the first syllable in honey?</a:t>
            </a:r>
            <a:r>
              <a:rPr lang="en-US"/>
              <a:t> Students should say hon. </a:t>
            </a:r>
            <a:r>
              <a:rPr i="1" lang="en-US"/>
              <a:t>What is the second syllable in honey? </a:t>
            </a:r>
            <a:r>
              <a:rPr lang="en-US"/>
              <a:t>Students should say ey.</a:t>
            </a:r>
            <a:endParaRPr/>
          </a:p>
          <a:p>
            <a:pPr indent="-256032" lvl="0" marL="256032" rtl="0" algn="l">
              <a:lnSpc>
                <a:spcPct val="100000"/>
              </a:lnSpc>
              <a:spcBef>
                <a:spcPts val="0"/>
              </a:spcBef>
              <a:spcAft>
                <a:spcPts val="0"/>
              </a:spcAft>
              <a:buSzPts val="1200"/>
              <a:buFont typeface="Calibri"/>
              <a:buAutoNum type="arabicPeriod"/>
            </a:pPr>
            <a:r>
              <a:rPr lang="en-US"/>
              <a:t>Listen carefully as I say this word: pepper. </a:t>
            </a:r>
            <a:r>
              <a:rPr i="1" lang="en-US"/>
              <a:t>How many syllables are in pep</a:t>
            </a:r>
            <a:r>
              <a:rPr lang="en-US"/>
              <a:t> (clap) </a:t>
            </a:r>
            <a:r>
              <a:rPr i="1" lang="en-US"/>
              <a:t>per</a:t>
            </a:r>
            <a:r>
              <a:rPr lang="en-US"/>
              <a:t> (clap</a:t>
            </a:r>
            <a:r>
              <a:rPr i="1" lang="en-US"/>
              <a:t>)? Yes, there are two. What is the first syllable in pepper? </a:t>
            </a:r>
            <a:r>
              <a:rPr lang="en-US"/>
              <a:t>Students should say pep. </a:t>
            </a:r>
            <a:r>
              <a:rPr i="1" lang="en-US"/>
              <a:t>What is the second syllable in pepper? </a:t>
            </a:r>
            <a:r>
              <a:rPr lang="en-US"/>
              <a:t>Students should say per.</a:t>
            </a:r>
            <a:endParaRPr/>
          </a:p>
          <a:p>
            <a:pPr indent="-256032" lvl="0" marL="256032" rtl="0" algn="l">
              <a:lnSpc>
                <a:spcPct val="100000"/>
              </a:lnSpc>
              <a:spcBef>
                <a:spcPts val="0"/>
              </a:spcBef>
              <a:spcAft>
                <a:spcPts val="0"/>
              </a:spcAft>
              <a:buSzPts val="1200"/>
              <a:buFont typeface="Calibri"/>
              <a:buAutoNum type="arabicPeriod"/>
            </a:pPr>
            <a:r>
              <a:rPr lang="en-US"/>
              <a:t>Say the following words: picture, machine, shampoo, handbag. Then call on volunteers to clap, count, and identify the syllables in each word.</a:t>
            </a:r>
            <a:endParaRPr sz="1200">
              <a:latin typeface="Calibri"/>
              <a:ea typeface="Calibri"/>
              <a:cs typeface="Calibri"/>
              <a:sym typeface="Calibri"/>
            </a:endParaRPr>
          </a:p>
        </p:txBody>
      </p:sp>
      <p:sp>
        <p:nvSpPr>
          <p:cNvPr id="111" name="Google Shape;11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Read the Close Read note on p. 69. Remind students to reread text they do not fully understand. Then have students underline words on pp. 68–69 that tell when the steps of a flower’s growth occur. DOK 1</a:t>
            </a:r>
            <a:endParaRPr i="0" sz="1200">
              <a:latin typeface="Calibri"/>
              <a:ea typeface="Calibri"/>
              <a:cs typeface="Calibri"/>
              <a:sym typeface="Calibri"/>
            </a:endParaRPr>
          </a:p>
        </p:txBody>
      </p:sp>
      <p:sp>
        <p:nvSpPr>
          <p:cNvPr id="589" name="Google Shape;589;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Read aloud the Close Read note on page 71. Guide students to identify the words that tell when these steps happen. DOK 1</a:t>
            </a:r>
            <a:endParaRPr i="0" sz="1200">
              <a:latin typeface="Calibri"/>
              <a:ea typeface="Calibri"/>
              <a:cs typeface="Calibri"/>
              <a:sym typeface="Calibri"/>
            </a:endParaRPr>
          </a:p>
        </p:txBody>
      </p:sp>
      <p:sp>
        <p:nvSpPr>
          <p:cNvPr id="602" name="Google Shape;602;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Read the Close Read note on p. 73 and prompt students to identify and underline the words that tell when the last thing happens to flowers in the desert. Point out that the text shows the sequence of steps in the order in which they happen. DOK 1</a:t>
            </a:r>
            <a:endParaRPr i="0" sz="1200">
              <a:latin typeface="Calibri"/>
              <a:ea typeface="Calibri"/>
              <a:cs typeface="Calibri"/>
              <a:sym typeface="Calibri"/>
            </a:endParaRPr>
          </a:p>
        </p:txBody>
      </p:sp>
      <p:sp>
        <p:nvSpPr>
          <p:cNvPr id="615" name="Google Shape;615;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use the strategies for finding the steps in a sequence in an informational text.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p. 76 in the Student Interactive by writing when each step happens.</a:t>
            </a:r>
            <a:endParaRPr/>
          </a:p>
        </p:txBody>
      </p:sp>
      <p:sp>
        <p:nvSpPr>
          <p:cNvPr id="628" name="Google Shape;628;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Explain to students that authors choose specific words to help readers visualize, or picture, what is happening in the text. The author’s choice of words shows what the author wants to tell the reader.</a:t>
            </a:r>
            <a:endParaRPr/>
          </a:p>
          <a:p>
            <a:pPr indent="-228600" lvl="1" marL="685800" rtl="0" algn="l">
              <a:lnSpc>
                <a:spcPct val="100000"/>
              </a:lnSpc>
              <a:spcBef>
                <a:spcPts val="0"/>
              </a:spcBef>
              <a:spcAft>
                <a:spcPts val="0"/>
              </a:spcAft>
              <a:buClr>
                <a:schemeClr val="dk1"/>
              </a:buClr>
              <a:buSzPts val="1200"/>
              <a:buFont typeface="Calibri"/>
              <a:buChar char="•"/>
            </a:pPr>
            <a:r>
              <a:rPr lang="en-US"/>
              <a:t>Authors choose words carefully. </a:t>
            </a:r>
            <a:endParaRPr/>
          </a:p>
          <a:p>
            <a:pPr indent="-228600" lvl="1" marL="685800" rtl="0" algn="l">
              <a:lnSpc>
                <a:spcPct val="100000"/>
              </a:lnSpc>
              <a:spcBef>
                <a:spcPts val="0"/>
              </a:spcBef>
              <a:spcAft>
                <a:spcPts val="0"/>
              </a:spcAft>
              <a:buClr>
                <a:schemeClr val="dk1"/>
              </a:buClr>
              <a:buSzPts val="1200"/>
              <a:buFont typeface="Calibri"/>
              <a:buChar char="•"/>
            </a:pPr>
            <a:r>
              <a:rPr lang="en-US"/>
              <a:t>Vivid, interesting words can help readers picture what is happening and better understand what they are reading.</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Model using the first question on p. 81 in the Student Interactive to show students how writers use vivid, interesting words. </a:t>
            </a:r>
            <a:r>
              <a:rPr i="1" lang="en-US"/>
              <a:t>The question asks us which words the author uses to help the reader picture fall in the desert. To find the words, I need to look back in the text. On page 69, the author describes the desert in fall</a:t>
            </a:r>
            <a:r>
              <a:rPr lang="en-US"/>
              <a:t>. Guide students in looking at and rereading p. 69, and discuss how the words cool and cloudy help students visualize fall in the desert. Have students complete Item 1. Then read Item 2 to students. Discuss possible answers with them.</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complete p. 81 in the Student Interactive.</a:t>
            </a:r>
            <a:endParaRPr/>
          </a:p>
        </p:txBody>
      </p:sp>
      <p:sp>
        <p:nvSpPr>
          <p:cNvPr id="641" name="Google Shape;641;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Display the numerals 9 and 0. </a:t>
            </a:r>
            <a:endParaRPr/>
          </a:p>
          <a:p>
            <a:pPr indent="-228600" lvl="0" marL="228600" rtl="0" algn="l">
              <a:lnSpc>
                <a:spcPct val="100000"/>
              </a:lnSpc>
              <a:spcBef>
                <a:spcPts val="0"/>
              </a:spcBef>
              <a:spcAft>
                <a:spcPts val="0"/>
              </a:spcAft>
              <a:buSzPts val="1200"/>
              <a:buFont typeface="Calibri"/>
              <a:buAutoNum type="arabicPeriod"/>
            </a:pPr>
            <a:r>
              <a:rPr lang="en-US"/>
              <a:t>Model writing each numeral, calling students’ attention to starting with the circle of the 9 and at the top of the 0. Have them practice forming the numerals in the air.</a:t>
            </a:r>
            <a:endParaRPr/>
          </a:p>
          <a:p>
            <a:pPr indent="-228600" lvl="0" marL="228600" rtl="0" algn="l">
              <a:lnSpc>
                <a:spcPct val="100000"/>
              </a:lnSpc>
              <a:spcBef>
                <a:spcPts val="0"/>
              </a:spcBef>
              <a:spcAft>
                <a:spcPts val="0"/>
              </a:spcAft>
              <a:buSzPts val="1200"/>
              <a:buFont typeface="Calibri"/>
              <a:buAutoNum type="arabicPeriod"/>
            </a:pPr>
            <a:r>
              <a:rPr lang="en-US"/>
              <a:t>Have students use Handwriting p. 271 from the Resource Download Center to practice writing the numerals 9 and 0. </a:t>
            </a:r>
            <a:r>
              <a:rPr b="1" i="0" lang="en-US" sz="1200" u="none" strike="noStrike">
                <a:solidFill>
                  <a:srgbClr val="373536"/>
                </a:solidFill>
                <a:latin typeface="Calibri"/>
                <a:ea typeface="Calibri"/>
                <a:cs typeface="Calibri"/>
                <a:sym typeface="Calibri"/>
              </a:rPr>
              <a:t>Click path: Realize -&gt; Table of Contents -&gt; Resource Download Center -&gt; Handwriting Practice -&gt; U5W2L3 Handwriting Practice </a:t>
            </a:r>
            <a:endParaRPr/>
          </a:p>
        </p:txBody>
      </p:sp>
      <p:sp>
        <p:nvSpPr>
          <p:cNvPr id="654" name="Google Shape;654;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Questions begin with a question word and end with a question mark. Writers choose which question word best matches each answer about the topic.</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recall what a question and answer book is. Explain that readers get information about a topic by first reading the question and then reading the answer.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Look through a stack text and read the questions aloud. Have students identify which of the 5 W and H words were used for each question. Ask them to identify the punctuation mark at the end of each question.</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Next, say: </a:t>
            </a:r>
            <a:r>
              <a:rPr i="1" lang="en-US"/>
              <a:t>Today I am going to teach you to write a question. Let’s pretend that I am writing a question and answer book about thunderstorms. I already made a list of what I know about my topic. One thing I know is that there is thunder during a thunderstorm. Thunder is a loud noise. How can I turn that information into a question? Let’s look at the list of question words and decide which one to use. I can use the question word what and write the question What do we hear during a thunderstorm? That is one question I will include in my book.</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Write the question on the board. Point out the question word what and the question mark at the end of the sentence. </a:t>
            </a:r>
            <a:r>
              <a:rPr i="1" lang="en-US"/>
              <a:t>Another thing I know about my topic is that during a thunderstorm, there is lightning. I will write a question for that information too. What do we see during a thunderstorm?</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Write the question on the board. </a:t>
            </a:r>
            <a:r>
              <a:rPr i="1" lang="en-US"/>
              <a:t>I wrote another question for my book. It begins with the word what, and it ends with a question mark. You can write questions like these for your book too.</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Direct students to p. 84 of the Student Interactive and complete the activity together.</a:t>
            </a:r>
            <a:endParaRPr i="1"/>
          </a:p>
        </p:txBody>
      </p:sp>
      <p:sp>
        <p:nvSpPr>
          <p:cNvPr id="667" name="Google Shape;667;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As students transition into independent writing, tell them to write questions that begin with a question word and end with a question mark.</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Calibri"/>
              <a:buChar char="•"/>
            </a:pPr>
            <a:r>
              <a:rPr lang="en-US"/>
              <a:t>Modeled - Write questions about topics from the stack books.</a:t>
            </a:r>
            <a:endParaRPr/>
          </a:p>
          <a:p>
            <a:pPr indent="-228600" lvl="1" marL="685800" rtl="0" algn="l">
              <a:lnSpc>
                <a:spcPct val="100000"/>
              </a:lnSpc>
              <a:spcBef>
                <a:spcPts val="0"/>
              </a:spcBef>
              <a:spcAft>
                <a:spcPts val="0"/>
              </a:spcAft>
              <a:buSzPts val="1200"/>
              <a:buFont typeface="Calibri"/>
              <a:buChar char="•"/>
            </a:pPr>
            <a:r>
              <a:rPr lang="en-US"/>
              <a:t>Shared - Have students look through stack texts to help them compose their questions.</a:t>
            </a:r>
            <a:endParaRPr/>
          </a:p>
          <a:p>
            <a:pPr indent="-228600" lvl="1" marL="685800" rtl="0" algn="l">
              <a:lnSpc>
                <a:spcPct val="100000"/>
              </a:lnSpc>
              <a:spcBef>
                <a:spcPts val="0"/>
              </a:spcBef>
              <a:spcAft>
                <a:spcPts val="0"/>
              </a:spcAft>
              <a:buSzPts val="1200"/>
              <a:buFont typeface="Calibri"/>
              <a:buChar char="•"/>
            </a:pPr>
            <a:r>
              <a:rPr lang="en-US"/>
              <a:t>Guided - Prompt students to think of question words as they write.</a:t>
            </a:r>
            <a:endParaRPr/>
          </a:p>
          <a:p>
            <a:pPr indent="-228600" lvl="0" marL="228600" rtl="0" algn="l">
              <a:lnSpc>
                <a:spcPct val="100000"/>
              </a:lnSpc>
              <a:spcBef>
                <a:spcPts val="0"/>
              </a:spcBef>
              <a:spcAft>
                <a:spcPts val="0"/>
              </a:spcAft>
              <a:buSzPts val="1200"/>
              <a:buFont typeface="Calibri"/>
              <a:buAutoNum type="arabicPeriod"/>
            </a:pPr>
            <a:r>
              <a:rPr lang="en-US"/>
              <a:t>If students show understanding, tell them to continue writing their books.</a:t>
            </a:r>
            <a:endParaRPr/>
          </a:p>
          <a:p>
            <a:pPr indent="-228600" lvl="0" marL="228600" rtl="0" algn="l">
              <a:lnSpc>
                <a:spcPct val="100000"/>
              </a:lnSpc>
              <a:spcBef>
                <a:spcPts val="0"/>
              </a:spcBef>
              <a:spcAft>
                <a:spcPts val="0"/>
              </a:spcAft>
              <a:buSzPts val="1200"/>
              <a:buFont typeface="Calibri"/>
              <a:buAutoNum type="arabicPeriod"/>
            </a:pPr>
            <a:r>
              <a:rPr lang="en-US"/>
              <a:t>Have a few students with whom you conferred share a question from their books. Ask them to think of another question that begins with a different question word.</a:t>
            </a:r>
            <a:endParaRPr sz="1200"/>
          </a:p>
        </p:txBody>
      </p:sp>
      <p:sp>
        <p:nvSpPr>
          <p:cNvPr id="680" name="Google Shape;680;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words with a CCVC spelling pattern often begin with a blend where both beginning consonants are heard and spelled.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write the following words as you isolate each phoneme: clap—/k/ /l/ /a/ /p/; drag—/d/ /r/ /a/ /g/; blot—/b/ /l/ /o/ /t/; sled—/s/ /l/ /e/ /d/.</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complete Spell Words p. 27 from the Resource Download Center. </a:t>
            </a:r>
            <a:r>
              <a:rPr b="1" i="0" lang="en-US" u="none" strike="noStrike">
                <a:solidFill>
                  <a:srgbClr val="000000"/>
                </a:solidFill>
                <a:latin typeface="Calibri"/>
                <a:ea typeface="Calibri"/>
                <a:cs typeface="Calibri"/>
                <a:sym typeface="Calibri"/>
              </a:rPr>
              <a:t>Click path: Table of Contents -&gt; Resource Download Center -&gt; Spelling -&gt; U5W2L3</a:t>
            </a:r>
            <a:endParaRPr b="0" i="0" sz="1200" u="none" strike="noStrike">
              <a:solidFill>
                <a:srgbClr val="373536"/>
              </a:solidFill>
              <a:latin typeface="Calibri"/>
              <a:ea typeface="Calibri"/>
              <a:cs typeface="Calibri"/>
              <a:sym typeface="Calibri"/>
            </a:endParaRPr>
          </a:p>
        </p:txBody>
      </p:sp>
      <p:sp>
        <p:nvSpPr>
          <p:cNvPr id="692" name="Google Shape;692;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there are three kinds of end punctuation. A telling sentence ends with a period. A question ends with a question mark. An exclamation ends with an exclamation point.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To reinforce end punctuation, write two examples of each type of sentence on the board. Read the sentences aloud, modeling appropriate intonation for questions and exclamations. Ask students to identify and name the punctuation mark at the end of each sentence.</a:t>
            </a:r>
            <a:endParaRPr b="0" i="0" sz="1200" u="none" strike="noStrike">
              <a:solidFill>
                <a:srgbClr val="373536"/>
              </a:solidFill>
              <a:latin typeface="Calibri"/>
              <a:ea typeface="Calibri"/>
              <a:cs typeface="Calibri"/>
              <a:sym typeface="Calibri"/>
            </a:endParaRPr>
          </a:p>
        </p:txBody>
      </p:sp>
      <p:sp>
        <p:nvSpPr>
          <p:cNvPr id="706" name="Google Shape;706;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Hold up the bag Picture Card. </a:t>
            </a:r>
            <a:r>
              <a:rPr i="1" lang="en-US"/>
              <a:t>What sound do you hear at the beginning of bag?</a:t>
            </a:r>
            <a:r>
              <a:rPr lang="en-US"/>
              <a:t> Have students identify /b/. </a:t>
            </a:r>
            <a:r>
              <a:rPr i="1" lang="en-US"/>
              <a:t>The letter b spells the sound /b/ in bag</a:t>
            </a:r>
            <a:r>
              <a:rPr lang="en-US"/>
              <a:t>. Turn the card over and read the word bag with students. Have students tell you the letters that are in the word bag. </a:t>
            </a:r>
            <a:r>
              <a:rPr b="1" lang="en-US"/>
              <a:t>Click path -&gt; Table of Contents -&gt; Unit 5 Week 2 Informational Text -&gt; Lesson 1</a:t>
            </a:r>
            <a:endParaRPr/>
          </a:p>
          <a:p>
            <a:pPr indent="-228600" lvl="0" marL="228600" rtl="0" algn="l">
              <a:lnSpc>
                <a:spcPct val="100000"/>
              </a:lnSpc>
              <a:spcBef>
                <a:spcPts val="0"/>
              </a:spcBef>
              <a:spcAft>
                <a:spcPts val="0"/>
              </a:spcAft>
              <a:buSzPts val="1200"/>
              <a:buFont typeface="Calibri"/>
              <a:buAutoNum type="arabicPeriod"/>
            </a:pPr>
            <a:r>
              <a:rPr i="1" lang="en-US"/>
              <a:t>Now let’s practice reading more words with the sound /b/ spelled b</a:t>
            </a:r>
            <a:r>
              <a:rPr lang="en-US"/>
              <a:t>. Write the words bone, bat, Bob, and ban on the board. </a:t>
            </a:r>
            <a:r>
              <a:rPr i="1" lang="en-US"/>
              <a:t>These words have the sound /b/ spelled b</a:t>
            </a:r>
            <a:r>
              <a:rPr lang="en-US"/>
              <a:t>. Read the words several times with students. Invite volunteers to circle the b in each word. Repeat the activity for the letters Jj. Use the jam Picture Card and the words jet, June, Jen, Jack, and job.</a:t>
            </a:r>
            <a:endParaRPr/>
          </a:p>
          <a:p>
            <a:pPr indent="-228600" lvl="0" marL="228600" rtl="0" algn="l">
              <a:lnSpc>
                <a:spcPct val="100000"/>
              </a:lnSpc>
              <a:spcBef>
                <a:spcPts val="0"/>
              </a:spcBef>
              <a:spcAft>
                <a:spcPts val="0"/>
              </a:spcAft>
              <a:buSzPts val="1200"/>
              <a:buFont typeface="Calibri"/>
              <a:buAutoNum type="arabicPeriod"/>
            </a:pPr>
            <a:r>
              <a:rPr lang="en-US"/>
              <a:t>Have students turn to p. 52 in the Student Interactive. Read the first sentence with students. What does the first picture show? Students should say bat. What letter is missing from the word in the sentence? Students should say b. Have students write the word bat on the line. Then have them read the sentence again.</a:t>
            </a:r>
            <a:endParaRPr/>
          </a:p>
        </p:txBody>
      </p:sp>
      <p:sp>
        <p:nvSpPr>
          <p:cNvPr id="127" name="Google Shape;12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0" name="Google Shape;720;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lang="en-US"/>
              <a:t>Have students turn to p. 56 in the Student Interactive. </a:t>
            </a:r>
            <a:r>
              <a:rPr i="1" lang="en-US"/>
              <a:t>We are going to read a story about things that grow</a:t>
            </a:r>
            <a:r>
              <a:rPr lang="en-US"/>
              <a:t>. Point to the title of the story</a:t>
            </a:r>
            <a:r>
              <a:rPr i="1" lang="en-US"/>
              <a:t>. The title is They Get Big! I hear a word with the sound /b/.</a:t>
            </a:r>
            <a:r>
              <a:rPr lang="en-US"/>
              <a:t> Have students find and point to the word Big in the title. </a:t>
            </a:r>
            <a:r>
              <a:rPr i="1" lang="en-US"/>
              <a:t>In this story, we will read words that have the sounds /b/ and /j/ and other sounds you have learned.</a:t>
            </a:r>
            <a:endParaRPr/>
          </a:p>
          <a:p>
            <a:pPr indent="-256032" lvl="0" marL="256032" rtl="0" algn="l">
              <a:lnSpc>
                <a:spcPct val="100000"/>
              </a:lnSpc>
              <a:spcBef>
                <a:spcPts val="0"/>
              </a:spcBef>
              <a:spcAft>
                <a:spcPts val="0"/>
              </a:spcAft>
              <a:buClr>
                <a:schemeClr val="dk1"/>
              </a:buClr>
              <a:buSzPts val="1200"/>
              <a:buFont typeface="Calibri"/>
              <a:buAutoNum type="arabicPeriod"/>
            </a:pPr>
            <a:r>
              <a:rPr lang="en-US"/>
              <a:t>Remind students of this week’s high-frequency words: eat, soon, walk. Tell them they will practice reading these words in the story They Get Big! Display the words. Have students read them with you. </a:t>
            </a:r>
            <a:r>
              <a:rPr i="1" lang="en-US"/>
              <a:t>When you see these words in the story They Get Big!, you will know how to identify and read them.</a:t>
            </a:r>
            <a:endParaRPr/>
          </a:p>
          <a:p>
            <a:pPr indent="-256032" lvl="0" marL="256032" rtl="0" algn="l">
              <a:lnSpc>
                <a:spcPct val="100000"/>
              </a:lnSpc>
              <a:spcBef>
                <a:spcPts val="0"/>
              </a:spcBef>
              <a:spcAft>
                <a:spcPts val="0"/>
              </a:spcAft>
              <a:buClr>
                <a:schemeClr val="dk1"/>
              </a:buClr>
              <a:buSzPts val="1200"/>
              <a:buFont typeface="Calibri"/>
              <a:buAutoNum type="arabicPeriod"/>
            </a:pPr>
            <a:r>
              <a:rPr lang="en-US"/>
              <a:t>Have students whisper read the story as you listen in. Then have students reread the story page by page with a partner. Listen carefully as they use letter sound relationships to decode words. Partners should reread the story. This time the other student begins.</a:t>
            </a:r>
            <a:endParaRPr/>
          </a:p>
          <a:p>
            <a:pPr indent="-256032" lvl="0" marL="256032" rtl="0" algn="l">
              <a:lnSpc>
                <a:spcPct val="100000"/>
              </a:lnSpc>
              <a:spcBef>
                <a:spcPts val="0"/>
              </a:spcBef>
              <a:spcAft>
                <a:spcPts val="0"/>
              </a:spcAft>
              <a:buClr>
                <a:schemeClr val="dk1"/>
              </a:buClr>
              <a:buSzPts val="1200"/>
              <a:buFont typeface="Calibri"/>
              <a:buAutoNum type="arabicPeriod"/>
            </a:pPr>
            <a:r>
              <a:rPr lang="en-US"/>
              <a:t>After students have read the story, call attention to the title on p. 56. I see the letter B in the last word. What sound does the letter B spell? Students should respond /b/. Have them underline the words with the sound /b/ spelled b on pp. 56–57. Have students read the words to you.</a:t>
            </a:r>
            <a:endParaRPr/>
          </a:p>
        </p:txBody>
      </p:sp>
      <p:sp>
        <p:nvSpPr>
          <p:cNvPr id="731" name="Google Shape;731;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4" name="Google Shape;74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turn to p. 58. </a:t>
            </a:r>
            <a:r>
              <a:rPr i="1" lang="en-US"/>
              <a:t>I see a word in the first sentence with the letter J. What sound does the letter J spell?</a:t>
            </a:r>
            <a:r>
              <a:rPr lang="en-US"/>
              <a:t> Students should respond /j/. Have students read the word Jen in the first sentence. </a:t>
            </a:r>
            <a:r>
              <a:rPr i="1" lang="en-US"/>
              <a:t>What other word on page 58 has the sound /j/ spelled J? </a:t>
            </a:r>
            <a:r>
              <a:rPr lang="en-US"/>
              <a:t>Students should identify the word Jen again. </a:t>
            </a:r>
            <a:endParaRPr/>
          </a:p>
          <a:p>
            <a:pPr indent="-228600" lvl="0" marL="228600" rtl="0" algn="l">
              <a:lnSpc>
                <a:spcPct val="100000"/>
              </a:lnSpc>
              <a:spcBef>
                <a:spcPts val="0"/>
              </a:spcBef>
              <a:spcAft>
                <a:spcPts val="0"/>
              </a:spcAft>
              <a:buSzPts val="1200"/>
              <a:buFont typeface="Calibri"/>
              <a:buAutoNum type="arabicPeriod"/>
            </a:pPr>
            <a:r>
              <a:rPr lang="en-US"/>
              <a:t>Then have students highlight the words with /j/ spelled J on pp. 58–59.</a:t>
            </a:r>
            <a:endParaRPr/>
          </a:p>
          <a:p>
            <a:pPr indent="-228600" lvl="0" marL="228600" rtl="0" algn="l">
              <a:lnSpc>
                <a:spcPct val="100000"/>
              </a:lnSpc>
              <a:spcBef>
                <a:spcPts val="0"/>
              </a:spcBef>
              <a:spcAft>
                <a:spcPts val="0"/>
              </a:spcAft>
              <a:buSzPts val="1200"/>
              <a:buFont typeface="Calibri"/>
              <a:buAutoNum type="arabicPeriod"/>
            </a:pPr>
            <a:r>
              <a:rPr i="1" lang="en-US"/>
              <a:t>On pages 58–59, I see the three high-frequency words we learned this week. Who can point to those words and read them aloud?</a:t>
            </a:r>
            <a:r>
              <a:rPr lang="en-US"/>
              <a:t> Have a volunteer point to and read the words eat, Soon, and walk.</a:t>
            </a:r>
            <a:endParaRPr i="0" sz="1200">
              <a:latin typeface="Calibri"/>
              <a:ea typeface="Calibri"/>
              <a:cs typeface="Calibri"/>
              <a:sym typeface="Calibri"/>
            </a:endParaRPr>
          </a:p>
        </p:txBody>
      </p:sp>
      <p:sp>
        <p:nvSpPr>
          <p:cNvPr id="745" name="Google Shape;745;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Explain that details tell more about a topic. However, not all the details in a text are equally important. Some details provide more useful information than others. These are the most important details. Tell students:</a:t>
            </a:r>
            <a:endParaRPr/>
          </a:p>
          <a:p>
            <a:pPr indent="-228600" lvl="1" marL="685800" rtl="0" algn="l">
              <a:lnSpc>
                <a:spcPct val="100000"/>
              </a:lnSpc>
              <a:spcBef>
                <a:spcPts val="0"/>
              </a:spcBef>
              <a:spcAft>
                <a:spcPts val="0"/>
              </a:spcAft>
              <a:buClr>
                <a:srgbClr val="373536"/>
              </a:buClr>
              <a:buSzPts val="1200"/>
              <a:buFont typeface="Arial"/>
              <a:buChar char="•"/>
            </a:pPr>
            <a:r>
              <a:rPr i="1" lang="en-US"/>
              <a:t>Details tell me more about a topic.</a:t>
            </a:r>
            <a:endParaRPr i="1"/>
          </a:p>
          <a:p>
            <a:pPr indent="-228600" lvl="1" marL="685800" rtl="0" algn="l">
              <a:lnSpc>
                <a:spcPct val="100000"/>
              </a:lnSpc>
              <a:spcBef>
                <a:spcPts val="0"/>
              </a:spcBef>
              <a:spcAft>
                <a:spcPts val="0"/>
              </a:spcAft>
              <a:buClr>
                <a:srgbClr val="373536"/>
              </a:buClr>
              <a:buSzPts val="1200"/>
              <a:buFont typeface="Arial"/>
              <a:buChar char="•"/>
            </a:pPr>
            <a:r>
              <a:rPr i="1" lang="en-US"/>
              <a:t>Not all details in a text are important.</a:t>
            </a:r>
            <a:endParaRPr i="1"/>
          </a:p>
          <a:p>
            <a:pPr indent="-228600" lvl="1" marL="685800" rtl="0" algn="l">
              <a:lnSpc>
                <a:spcPct val="100000"/>
              </a:lnSpc>
              <a:spcBef>
                <a:spcPts val="0"/>
              </a:spcBef>
              <a:spcAft>
                <a:spcPts val="0"/>
              </a:spcAft>
              <a:buClr>
                <a:srgbClr val="373536"/>
              </a:buClr>
              <a:buSzPts val="1200"/>
              <a:buFont typeface="Arial"/>
              <a:buChar char="•"/>
            </a:pPr>
            <a:r>
              <a:rPr i="1" lang="en-US"/>
              <a:t>Important details give information that is key to understanding the text, while other details just provide nice-to-know information.</a:t>
            </a:r>
            <a:endParaRPr i="1"/>
          </a:p>
          <a:p>
            <a:pPr indent="-228600" lvl="0" marL="228600" rtl="0" algn="l">
              <a:lnSpc>
                <a:spcPct val="100000"/>
              </a:lnSpc>
              <a:spcBef>
                <a:spcPts val="0"/>
              </a:spcBef>
              <a:spcAft>
                <a:spcPts val="0"/>
              </a:spcAft>
              <a:buClr>
                <a:srgbClr val="373536"/>
              </a:buClr>
              <a:buSzPts val="1200"/>
              <a:buFont typeface="Calibri"/>
              <a:buAutoNum type="arabicPeriod"/>
            </a:pPr>
            <a:r>
              <a:rPr lang="en-US"/>
              <a:t>Model how to identify important details. Say: </a:t>
            </a:r>
            <a:r>
              <a:rPr i="1" lang="en-US"/>
              <a:t>The text tells many details about deserts, but only a few of the details give information that I need to best understand what deserts are like.</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Go back to the Close Read note on p. 67 of the Student Interactive. Highlight the most important detail about deserts.</a:t>
            </a:r>
            <a:endParaRPr i="1" sz="1200">
              <a:latin typeface="Calibri"/>
              <a:ea typeface="Calibri"/>
              <a:cs typeface="Calibri"/>
              <a:sym typeface="Calibri"/>
            </a:endParaRPr>
          </a:p>
        </p:txBody>
      </p:sp>
      <p:sp>
        <p:nvSpPr>
          <p:cNvPr id="757" name="Google Shape;757;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Read aloud the Close Read note on p. 67. Work with students to identify words that describe the desert. Guide them to understand that they can apply their knowledge of hot weather to better understand the text. DOK 2</a:t>
            </a:r>
            <a:endParaRPr/>
          </a:p>
        </p:txBody>
      </p:sp>
      <p:sp>
        <p:nvSpPr>
          <p:cNvPr id="769" name="Google Shape;769;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use the strategies for finding important details. </a:t>
            </a:r>
            <a:endParaRPr/>
          </a:p>
          <a:p>
            <a:pPr indent="-228600" lvl="0" marL="228600" rtl="0" algn="l">
              <a:lnSpc>
                <a:spcPct val="100000"/>
              </a:lnSpc>
              <a:spcBef>
                <a:spcPts val="0"/>
              </a:spcBef>
              <a:spcAft>
                <a:spcPts val="0"/>
              </a:spcAft>
              <a:buSzPts val="1200"/>
              <a:buFont typeface="Calibri"/>
              <a:buAutoNum type="arabicPeriod"/>
            </a:pPr>
            <a:r>
              <a:rPr lang="en-US"/>
              <a:t>Have students complete p. 77 in the Student Interactive.</a:t>
            </a:r>
            <a:endParaRPr sz="1200">
              <a:latin typeface="Calibri"/>
              <a:ea typeface="Calibri"/>
              <a:cs typeface="Calibri"/>
              <a:sym typeface="Calibri"/>
            </a:endParaRPr>
          </a:p>
        </p:txBody>
      </p:sp>
      <p:sp>
        <p:nvSpPr>
          <p:cNvPr id="782" name="Google Shape;782;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Authors write question and answer books about topics they know a lot about. A question and answer book is composed of a series of questions and answers. Authors write questions and then they use what they know to compose the answers. When they do not know the answers, they use sources such as experts and research to find them.</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Choose several books from the stack. Look through the books, reading questions and answers aloud to students. Highlight for students how questions are formatted (question words, question marks) and how the author answers each question. Say: </a:t>
            </a:r>
            <a:r>
              <a:rPr i="1" lang="en-US"/>
              <a:t>An answer is written in a complete sentence. An answer does not end with a question mark. It usually ends with a period. Let’s look through these books and find the answers</a:t>
            </a:r>
            <a:r>
              <a:rPr lang="en-US"/>
              <a:t>. Read a stack text. Pause on each page to have students identify the answers.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Continue reading questions and answers from stack texts until students show understanding. Finally, decide on a topic your class knows a lot about, such as thunderstorms. Pose questions to the class and have volunteers provide answers in complete sentences. Write the answers on the board. If students did not use a complete sentence, help them revise their answer so it is a complete sentence. Say: </a:t>
            </a:r>
            <a:r>
              <a:rPr i="1" lang="en-US"/>
              <a:t>When you write your own book, make sure you write answers to your questions. Each answer should be a complete sentence. It should begin with a capital letter and end with a period.</a:t>
            </a:r>
            <a:endParaRPr b="1" i="1" sz="1200">
              <a:latin typeface="Calibri"/>
              <a:ea typeface="Calibri"/>
              <a:cs typeface="Calibri"/>
              <a:sym typeface="Calibri"/>
            </a:endParaRPr>
          </a:p>
        </p:txBody>
      </p:sp>
      <p:sp>
        <p:nvSpPr>
          <p:cNvPr id="795" name="Google Shape;795;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5" name="Google Shape;805;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After this lesson, students should work on composing answers to the questions in their question and answer books.</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Calibri"/>
              <a:buChar char="•"/>
            </a:pPr>
            <a:r>
              <a:rPr lang="en-US"/>
              <a:t>Modeled - Use stack texts to model how to compose an answer.</a:t>
            </a:r>
            <a:endParaRPr/>
          </a:p>
          <a:p>
            <a:pPr indent="-228600" lvl="1" marL="685800" rtl="0" algn="l">
              <a:lnSpc>
                <a:spcPct val="100000"/>
              </a:lnSpc>
              <a:spcBef>
                <a:spcPts val="0"/>
              </a:spcBef>
              <a:spcAft>
                <a:spcPts val="0"/>
              </a:spcAft>
              <a:buSzPts val="1200"/>
              <a:buFont typeface="Calibri"/>
              <a:buChar char="•"/>
            </a:pPr>
            <a:r>
              <a:rPr lang="en-US"/>
              <a:t>Shared - Tell students to make sure they are answering the question they asked. Help students write answers in complete sentences.</a:t>
            </a:r>
            <a:endParaRPr/>
          </a:p>
          <a:p>
            <a:pPr indent="-228600" lvl="1" marL="685800" rtl="0" algn="l">
              <a:lnSpc>
                <a:spcPct val="100000"/>
              </a:lnSpc>
              <a:spcBef>
                <a:spcPts val="0"/>
              </a:spcBef>
              <a:spcAft>
                <a:spcPts val="0"/>
              </a:spcAft>
              <a:buSzPts val="1200"/>
              <a:buFont typeface="Calibri"/>
              <a:buChar char="•"/>
            </a:pPr>
            <a:r>
              <a:rPr lang="en-US"/>
              <a:t>Guided - Prompt students to use details in their answers. If students do not know an answer to a question they wrote, have them revise the question so they know the answer or help them find the answer.</a:t>
            </a:r>
            <a:endParaRPr/>
          </a:p>
          <a:p>
            <a:pPr indent="-228600" lvl="0" marL="228600" rtl="0" algn="l">
              <a:lnSpc>
                <a:spcPct val="100000"/>
              </a:lnSpc>
              <a:spcBef>
                <a:spcPts val="0"/>
              </a:spcBef>
              <a:spcAft>
                <a:spcPts val="0"/>
              </a:spcAft>
              <a:buSzPts val="1200"/>
              <a:buFont typeface="Calibri"/>
              <a:buAutoNum type="arabicPeriod"/>
            </a:pPr>
            <a:r>
              <a:rPr lang="en-US"/>
              <a:t>If students show understanding, have them continue writing their question and answer books.</a:t>
            </a:r>
            <a:endParaRPr/>
          </a:p>
          <a:p>
            <a:pPr indent="-228600" lvl="0" marL="228600" rtl="0" algn="l">
              <a:lnSpc>
                <a:spcPct val="100000"/>
              </a:lnSpc>
              <a:spcBef>
                <a:spcPts val="0"/>
              </a:spcBef>
              <a:spcAft>
                <a:spcPts val="0"/>
              </a:spcAft>
              <a:buSzPts val="1200"/>
              <a:buFont typeface="Calibri"/>
              <a:buAutoNum type="arabicPeriod"/>
            </a:pPr>
            <a:r>
              <a:rPr lang="en-US"/>
              <a:t>Call on a few students to share one answer with the class. Have the class guess the question based on the answer.</a:t>
            </a:r>
            <a:endParaRPr/>
          </a:p>
        </p:txBody>
      </p:sp>
      <p:sp>
        <p:nvSpPr>
          <p:cNvPr id="806" name="Google Shape;806;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8" name="Google Shape;818;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recall the previous spelling rules for spelling words with the CVC pattern with a short /a/ or /o/ sound.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Read the following words and have students spell them: pad, van, got, rod, tap, hot.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pairs work together to sort the words according to their short vowel sound.</a:t>
            </a:r>
            <a:endParaRPr sz="1200">
              <a:latin typeface="Calibri"/>
              <a:ea typeface="Calibri"/>
              <a:cs typeface="Calibri"/>
              <a:sym typeface="Calibri"/>
            </a:endParaRPr>
          </a:p>
        </p:txBody>
      </p:sp>
      <p:sp>
        <p:nvSpPr>
          <p:cNvPr id="819" name="Google Shape;819;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the activity on p. 82 in the Student Interactive.</a:t>
            </a:r>
            <a:endParaRPr sz="1200">
              <a:latin typeface="Calibri"/>
              <a:ea typeface="Calibri"/>
              <a:cs typeface="Calibri"/>
              <a:sym typeface="Calibri"/>
            </a:endParaRPr>
          </a:p>
        </p:txBody>
      </p:sp>
      <p:sp>
        <p:nvSpPr>
          <p:cNvPr id="835" name="Google Shape;835;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finish p. 52 in the Student Interactive.</a:t>
            </a:r>
            <a:endParaRPr/>
          </a:p>
        </p:txBody>
      </p:sp>
      <p:sp>
        <p:nvSpPr>
          <p:cNvPr id="142" name="Google Shape;142;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7" name="Google Shape;847;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we can add sounds to words to make new words. Hold up the top Picture Card. </a:t>
            </a:r>
            <a:r>
              <a:rPr i="1" lang="en-US"/>
              <a:t>Listen as I say the word top. Say it with me: top, /t/ /o/ /p/. Now we are going to add the sound /s/ to the beginning of top: /s/ -top. What is the new word?</a:t>
            </a:r>
            <a:r>
              <a:rPr lang="en-US"/>
              <a:t> Students should say stop. </a:t>
            </a:r>
            <a:r>
              <a:rPr i="1" lang="en-US"/>
              <a:t>Yes, by adding the sound /s/ to the beginning of top, we made the word stop. Now let’s try adding a sound to the end of a word to make a new word. Listen as I say the word ram. Let’s add the sound /p/ to the end: ram- /p/. What is the new word? </a:t>
            </a:r>
            <a:r>
              <a:rPr lang="en-US"/>
              <a:t>Students should say ramp. </a:t>
            </a:r>
            <a:r>
              <a:rPr b="1" lang="en-US"/>
              <a:t>Click path -&gt; Table of Contents -&gt; Unit 5 Week 2 Informational Text -&gt; Lesson 5</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point to the picture of the word jump on p. 60 in the Student Interactive. Say: </a:t>
            </a:r>
            <a:r>
              <a:rPr i="1" lang="en-US"/>
              <a:t>The girl jumped up. Let's make some new words by adding sounds to the word up</a:t>
            </a:r>
            <a:r>
              <a:rPr lang="en-US"/>
              <a:t>. Then have them practice adding phonemes to the beginning of the word to make new words such as cup and pup. Then have students practice saying the following words and adding a phoneme to the beginning or end of each word to make a new word: park (spark), mile (smile), lad (glad), ban (band), plan (plant).</a:t>
            </a:r>
            <a:endParaRPr i="0" sz="1200">
              <a:latin typeface="Calibri"/>
              <a:ea typeface="Calibri"/>
              <a:cs typeface="Calibri"/>
              <a:sym typeface="Calibri"/>
            </a:endParaRPr>
          </a:p>
        </p:txBody>
      </p:sp>
      <p:sp>
        <p:nvSpPr>
          <p:cNvPr id="858" name="Google Shape;858;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4" name="Google Shape;874;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they will read some sentences. </a:t>
            </a:r>
            <a:r>
              <a:rPr i="1" lang="en-US"/>
              <a:t>The sentences you read include sounds and high-frequency words you have already learned</a:t>
            </a:r>
            <a:r>
              <a:rPr lang="en-US"/>
              <a:t>. </a:t>
            </a:r>
            <a:endParaRPr/>
          </a:p>
          <a:p>
            <a:pPr indent="-228600" lvl="0" marL="228600" rtl="0" algn="l">
              <a:lnSpc>
                <a:spcPct val="100000"/>
              </a:lnSpc>
              <a:spcBef>
                <a:spcPts val="0"/>
              </a:spcBef>
              <a:spcAft>
                <a:spcPts val="0"/>
              </a:spcAft>
              <a:buSzPts val="1200"/>
              <a:buFont typeface="Calibri"/>
              <a:buAutoNum type="arabicPeriod"/>
            </a:pPr>
            <a:r>
              <a:rPr lang="en-US"/>
              <a:t>Write the consonant blends pr, mp, and sl on the board, and review the sounds for the blends with students. Prompt them to come up with words that include each blend. Responses may include: prince, pretty, slime, slip, lamp, bump. </a:t>
            </a:r>
            <a:endParaRPr/>
          </a:p>
          <a:p>
            <a:pPr indent="-228600" lvl="0" marL="228600" rtl="0" algn="l">
              <a:lnSpc>
                <a:spcPct val="100000"/>
              </a:lnSpc>
              <a:spcBef>
                <a:spcPts val="0"/>
              </a:spcBef>
              <a:spcAft>
                <a:spcPts val="0"/>
              </a:spcAft>
              <a:buSzPts val="1200"/>
              <a:buFont typeface="Calibri"/>
              <a:buAutoNum type="arabicPeriod"/>
            </a:pPr>
            <a:r>
              <a:rPr lang="en-US"/>
              <a:t>Have students turn to p. 60 in the Student Interactive. </a:t>
            </a:r>
            <a:r>
              <a:rPr i="1" lang="en-US"/>
              <a:t>Let’s read the first sentence together: Hope got a big __ize. Which of the blends finishes the last word? Let’s try them: slize. Is slize a word?</a:t>
            </a:r>
            <a:r>
              <a:rPr lang="en-US"/>
              <a:t> Students should say no. </a:t>
            </a:r>
            <a:r>
              <a:rPr i="1" lang="en-US"/>
              <a:t>Let’s try another blend: prize. Is prize a word? Yes, it is, and it makes sense in the sentence: Hope got a big prize.</a:t>
            </a:r>
            <a:endParaRPr/>
          </a:p>
          <a:p>
            <a:pPr indent="0" lvl="0" marL="457200" rtl="0" algn="l">
              <a:lnSpc>
                <a:spcPct val="100000"/>
              </a:lnSpc>
              <a:spcBef>
                <a:spcPts val="0"/>
              </a:spcBef>
              <a:spcAft>
                <a:spcPts val="0"/>
              </a:spcAft>
              <a:buNone/>
            </a:pPr>
            <a:r>
              <a:t/>
            </a:r>
            <a:endParaRPr i="1"/>
          </a:p>
        </p:txBody>
      </p:sp>
      <p:sp>
        <p:nvSpPr>
          <p:cNvPr id="875" name="Google Shape;875;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268fed7eb56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g268fed7eb56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finish p. 60 in the Student Interactive by adding a blend to complete each word and reading the completed sentences.</a:t>
            </a:r>
            <a:endParaRPr/>
          </a:p>
          <a:p>
            <a:pPr indent="-228600" lvl="0" marL="228600" rtl="0" algn="l">
              <a:lnSpc>
                <a:spcPct val="100000"/>
              </a:lnSpc>
              <a:spcBef>
                <a:spcPts val="0"/>
              </a:spcBef>
              <a:spcAft>
                <a:spcPts val="0"/>
              </a:spcAft>
              <a:buSzPts val="1200"/>
              <a:buFont typeface="Calibri"/>
              <a:buAutoNum type="arabicPeriod"/>
            </a:pPr>
            <a:r>
              <a:rPr lang="en-US"/>
              <a:t>Direct students to p. 61 in the Student Interactive. Have them read each sentence pair and then check the box beside the sentence that matches the picture. </a:t>
            </a:r>
            <a:endParaRPr/>
          </a:p>
        </p:txBody>
      </p:sp>
      <p:sp>
        <p:nvSpPr>
          <p:cNvPr id="891" name="Google Shape;891;g268fed7eb56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Remind students that high frequency words are words that appear over and over in texts. Remind them they are learning many of the words this year, and these words will help them become better readers. </a:t>
            </a:r>
            <a:endParaRPr/>
          </a:p>
          <a:p>
            <a:pPr indent="-256032" lvl="0" marL="256032" rtl="0" algn="l">
              <a:lnSpc>
                <a:spcPct val="100000"/>
              </a:lnSpc>
              <a:spcBef>
                <a:spcPts val="0"/>
              </a:spcBef>
              <a:spcAft>
                <a:spcPts val="0"/>
              </a:spcAft>
              <a:buSzPts val="1200"/>
              <a:buFont typeface="Calibri"/>
              <a:buAutoNum type="arabicPeriod"/>
            </a:pPr>
            <a:r>
              <a:rPr lang="en-US"/>
              <a:t>Say the word eat and ask students what letters spell the word. </a:t>
            </a:r>
            <a:endParaRPr/>
          </a:p>
          <a:p>
            <a:pPr indent="-256032" lvl="0" marL="256032" rtl="0" algn="l">
              <a:lnSpc>
                <a:spcPct val="100000"/>
              </a:lnSpc>
              <a:spcBef>
                <a:spcPts val="0"/>
              </a:spcBef>
              <a:spcAft>
                <a:spcPts val="0"/>
              </a:spcAft>
              <a:buSzPts val="1200"/>
              <a:buFont typeface="Calibri"/>
              <a:buAutoNum type="arabicPeriod"/>
            </a:pPr>
            <a:r>
              <a:rPr lang="en-US"/>
              <a:t>Have students</a:t>
            </a:r>
            <a:endParaRPr/>
          </a:p>
          <a:p>
            <a:pPr indent="-256032" lvl="1" marL="713232" rtl="0" algn="l">
              <a:lnSpc>
                <a:spcPct val="100000"/>
              </a:lnSpc>
              <a:spcBef>
                <a:spcPts val="0"/>
              </a:spcBef>
              <a:spcAft>
                <a:spcPts val="0"/>
              </a:spcAft>
              <a:buSzPts val="1200"/>
              <a:buFont typeface="Calibri"/>
              <a:buChar char="•"/>
            </a:pPr>
            <a:r>
              <a:rPr lang="en-US"/>
              <a:t>say the letters as you write them on the board. </a:t>
            </a:r>
            <a:endParaRPr/>
          </a:p>
          <a:p>
            <a:pPr indent="-256032" lvl="1" marL="713232" rtl="0" algn="l">
              <a:lnSpc>
                <a:spcPct val="100000"/>
              </a:lnSpc>
              <a:spcBef>
                <a:spcPts val="0"/>
              </a:spcBef>
              <a:spcAft>
                <a:spcPts val="0"/>
              </a:spcAft>
              <a:buSzPts val="1200"/>
              <a:buFont typeface="Calibri"/>
              <a:buChar char="•"/>
            </a:pPr>
            <a:r>
              <a:rPr lang="en-US"/>
              <a:t>say and spell the word, doing a silent cheer for each letter. </a:t>
            </a:r>
            <a:endParaRPr/>
          </a:p>
          <a:p>
            <a:pPr indent="-256032" lvl="1" marL="713232" rtl="0" algn="l">
              <a:lnSpc>
                <a:spcPct val="100000"/>
              </a:lnSpc>
              <a:spcBef>
                <a:spcPts val="0"/>
              </a:spcBef>
              <a:spcAft>
                <a:spcPts val="0"/>
              </a:spcAft>
              <a:buSzPts val="1200"/>
              <a:buFont typeface="Calibri"/>
              <a:buChar char="•"/>
            </a:pPr>
            <a:r>
              <a:rPr lang="en-US"/>
              <a:t>repeat with soon and walk.</a:t>
            </a:r>
            <a:endParaRPr/>
          </a:p>
        </p:txBody>
      </p:sp>
      <p:sp>
        <p:nvSpPr>
          <p:cNvPr id="905" name="Google Shape;905;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7" name="Google Shape;917;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it is good to talk about or respond to a text they read. One way of responding is to tell your opinion about something the text discusses. Students should</a:t>
            </a:r>
            <a:endParaRPr/>
          </a:p>
          <a:p>
            <a:pPr indent="-228600" lvl="1" marL="685800" rtl="0" algn="l">
              <a:lnSpc>
                <a:spcPct val="100000"/>
              </a:lnSpc>
              <a:spcBef>
                <a:spcPts val="0"/>
              </a:spcBef>
              <a:spcAft>
                <a:spcPts val="0"/>
              </a:spcAft>
              <a:buClr>
                <a:srgbClr val="373536"/>
              </a:buClr>
              <a:buSzPts val="1200"/>
              <a:buFont typeface="Calibri"/>
              <a:buChar char="•"/>
            </a:pPr>
            <a:r>
              <a:rPr lang="en-US"/>
              <a:t>make sure they understand what the texts are about. </a:t>
            </a:r>
            <a:endParaRPr/>
          </a:p>
          <a:p>
            <a:pPr indent="-228600" lvl="1" marL="685800" rtl="0" algn="l">
              <a:lnSpc>
                <a:spcPct val="100000"/>
              </a:lnSpc>
              <a:spcBef>
                <a:spcPts val="0"/>
              </a:spcBef>
              <a:spcAft>
                <a:spcPts val="0"/>
              </a:spcAft>
              <a:buClr>
                <a:srgbClr val="373536"/>
              </a:buClr>
              <a:buSzPts val="1200"/>
              <a:buFont typeface="Calibri"/>
              <a:buChar char="•"/>
            </a:pPr>
            <a:r>
              <a:rPr lang="en-US"/>
              <a:t>think about ideas or information they could share with others. </a:t>
            </a:r>
            <a:endParaRPr/>
          </a:p>
          <a:p>
            <a:pPr indent="-228600" lvl="1" marL="685800" rtl="0" algn="l">
              <a:lnSpc>
                <a:spcPct val="100000"/>
              </a:lnSpc>
              <a:spcBef>
                <a:spcPts val="0"/>
              </a:spcBef>
              <a:spcAft>
                <a:spcPts val="0"/>
              </a:spcAft>
              <a:buClr>
                <a:srgbClr val="373536"/>
              </a:buClr>
              <a:buSzPts val="1200"/>
              <a:buFont typeface="Calibri"/>
              <a:buChar char="•"/>
            </a:pPr>
            <a:r>
              <a:rPr lang="en-US"/>
              <a:t>speak loudly and clearly and use complete sentences. </a:t>
            </a:r>
            <a:endParaRPr/>
          </a:p>
          <a:p>
            <a:pPr indent="-228600" lvl="1" marL="685800" rtl="0" algn="l">
              <a:lnSpc>
                <a:spcPct val="100000"/>
              </a:lnSpc>
              <a:spcBef>
                <a:spcPts val="0"/>
              </a:spcBef>
              <a:spcAft>
                <a:spcPts val="0"/>
              </a:spcAft>
              <a:buClr>
                <a:srgbClr val="373536"/>
              </a:buClr>
              <a:buSzPts val="1200"/>
              <a:buFont typeface="Calibri"/>
              <a:buChar char="•"/>
            </a:pPr>
            <a:r>
              <a:rPr lang="en-US"/>
              <a:t>take turns speaking.</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Model sharing ideas and information about the topic using the Turn and Talk prompt on p. 78 of the Student Interactive</a:t>
            </a:r>
            <a:r>
              <a:rPr i="1" lang="en-US"/>
              <a:t>. I know that the text told about deserts. Deserts are dry stretches of land that get very hot during the day. These sandy plains get very little rain. Rainforests are also hot areas, but the shade of the trees and rainfall can cool down the forests. Which place would you rather live in and why?</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p. 78 in the Student Interactive by telling their opinion about another place they have read about.</a:t>
            </a:r>
            <a:endParaRPr i="1" sz="1200">
              <a:solidFill>
                <a:srgbClr val="373536"/>
              </a:solidFill>
            </a:endParaRPr>
          </a:p>
        </p:txBody>
      </p:sp>
      <p:sp>
        <p:nvSpPr>
          <p:cNvPr id="918" name="Google Shape;918;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0" name="Google Shape;930;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a:t>
            </a:r>
            <a:endParaRPr/>
          </a:p>
          <a:p>
            <a:pPr indent="-228600" lvl="0" marL="228600" rtl="0" algn="l">
              <a:lnSpc>
                <a:spcPct val="100000"/>
              </a:lnSpc>
              <a:spcBef>
                <a:spcPts val="0"/>
              </a:spcBef>
              <a:spcAft>
                <a:spcPts val="0"/>
              </a:spcAft>
              <a:buSzPts val="1200"/>
              <a:buFont typeface="Calibri"/>
              <a:buAutoNum type="arabicPeriod"/>
            </a:pPr>
            <a:r>
              <a:rPr lang="en-US"/>
              <a:t>Tell them to write their responses on a separate sheet of paper.</a:t>
            </a:r>
            <a:endParaRPr b="1" sz="1200">
              <a:latin typeface="Calibri"/>
              <a:ea typeface="Calibri"/>
              <a:cs typeface="Calibri"/>
              <a:sym typeface="Calibri"/>
            </a:endParaRPr>
          </a:p>
        </p:txBody>
      </p:sp>
      <p:sp>
        <p:nvSpPr>
          <p:cNvPr id="931" name="Google Shape;931;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 name="Google Shape;944;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Authors write answers to questions by using what they know. Sometimes, authors need to learn more about a topic to write answers to questions. Answers are statements that end in a period and include facts. Answers to questions should  </a:t>
            </a:r>
            <a:endParaRPr/>
          </a:p>
          <a:p>
            <a:pPr indent="-304800" lvl="0" marL="914400" rtl="0" algn="l">
              <a:lnSpc>
                <a:spcPct val="100000"/>
              </a:lnSpc>
              <a:spcBef>
                <a:spcPts val="0"/>
              </a:spcBef>
              <a:spcAft>
                <a:spcPts val="0"/>
              </a:spcAft>
              <a:buSzPts val="1200"/>
              <a:buChar char="●"/>
            </a:pPr>
            <a:r>
              <a:rPr lang="en-US"/>
              <a:t>include information that relates back to the question.</a:t>
            </a:r>
            <a:endParaRPr/>
          </a:p>
          <a:p>
            <a:pPr indent="-304800" lvl="0" marL="914400" rtl="0" algn="l">
              <a:lnSpc>
                <a:spcPct val="100000"/>
              </a:lnSpc>
              <a:spcBef>
                <a:spcPts val="0"/>
              </a:spcBef>
              <a:spcAft>
                <a:spcPts val="0"/>
              </a:spcAft>
              <a:buSzPts val="1200"/>
              <a:buChar char="●"/>
            </a:pPr>
            <a:r>
              <a:rPr lang="en-US"/>
              <a:t>help the reader better understand the topic.</a:t>
            </a:r>
            <a:endParaRPr/>
          </a:p>
          <a:p>
            <a:pPr indent="-304800" lvl="0" marL="914400" rtl="0" algn="l">
              <a:lnSpc>
                <a:spcPct val="100000"/>
              </a:lnSpc>
              <a:spcBef>
                <a:spcPts val="0"/>
              </a:spcBef>
              <a:spcAft>
                <a:spcPts val="0"/>
              </a:spcAft>
              <a:buSzPts val="1200"/>
              <a:buChar char="●"/>
            </a:pPr>
            <a:r>
              <a:rPr lang="en-US"/>
              <a:t>begin with a capital letter and end with a period.</a:t>
            </a:r>
            <a:endParaRPr/>
          </a:p>
          <a:p>
            <a:pPr indent="-228600" lvl="0" marL="228600" rtl="0" algn="l">
              <a:lnSpc>
                <a:spcPct val="100000"/>
              </a:lnSpc>
              <a:spcBef>
                <a:spcPts val="0"/>
              </a:spcBef>
              <a:spcAft>
                <a:spcPts val="0"/>
              </a:spcAft>
              <a:buSzPts val="1200"/>
              <a:buFont typeface="Calibri"/>
              <a:buAutoNum type="arabicPeriod"/>
            </a:pPr>
            <a:r>
              <a:rPr lang="en-US"/>
              <a:t>Tell students that authors might know a lot about a topic, and they should include this information in their answers. If they do not know the answers, they can research the answer in a book or by talking to an expert.</a:t>
            </a:r>
            <a:endParaRPr/>
          </a:p>
          <a:p>
            <a:pPr indent="-228600" lvl="0" marL="228600" rtl="0" algn="l">
              <a:lnSpc>
                <a:spcPct val="100000"/>
              </a:lnSpc>
              <a:spcBef>
                <a:spcPts val="0"/>
              </a:spcBef>
              <a:spcAft>
                <a:spcPts val="0"/>
              </a:spcAft>
              <a:buSzPts val="1200"/>
              <a:buFont typeface="Calibri"/>
              <a:buAutoNum type="arabicPeriod"/>
            </a:pPr>
            <a:r>
              <a:rPr lang="en-US"/>
              <a:t>When writing answers, authors need to write in complete sentences, using a capital letter at the beginning and a period at the end. Tell students you are writing a question and answer book about thunderstorms. Tell them you have already written some questions. Write the following questions on the board: What do we hear during a thunderstorm? What do we see during a thunderstorm? Next, tell students that you will use what you know to write the answers. Think aloud as you write.</a:t>
            </a:r>
            <a:endParaRPr/>
          </a:p>
          <a:p>
            <a:pPr indent="-228600" lvl="0" marL="228600" rtl="0" algn="l">
              <a:lnSpc>
                <a:spcPct val="100000"/>
              </a:lnSpc>
              <a:spcBef>
                <a:spcPts val="0"/>
              </a:spcBef>
              <a:spcAft>
                <a:spcPts val="0"/>
              </a:spcAft>
              <a:buSzPts val="1200"/>
              <a:buFont typeface="Calibri"/>
              <a:buAutoNum type="arabicPeriod"/>
            </a:pPr>
            <a:r>
              <a:rPr lang="en-US"/>
              <a:t>Say:  </a:t>
            </a:r>
            <a:r>
              <a:rPr i="1" lang="en-US"/>
              <a:t>The first question asks what we hear during a thunderstorm. I know that we hear thunder, so I will write: We hear thunder during a thunderstorm. The second question asks what we see during a thunderstorm. I will begin my answer with We see. What do we see during a thunderstorm? We see lightning. I will write: We see lightning during a thunderstorm.</a:t>
            </a:r>
            <a:endParaRPr/>
          </a:p>
          <a:p>
            <a:pPr indent="-228600" lvl="0" marL="228600" rtl="0" algn="l">
              <a:lnSpc>
                <a:spcPct val="100000"/>
              </a:lnSpc>
              <a:spcBef>
                <a:spcPts val="0"/>
              </a:spcBef>
              <a:spcAft>
                <a:spcPts val="0"/>
              </a:spcAft>
              <a:buSzPts val="1200"/>
              <a:buFont typeface="Calibri"/>
              <a:buAutoNum type="arabicPeriod"/>
            </a:pPr>
            <a:r>
              <a:rPr lang="en-US"/>
              <a:t>Point out to students that each sentence starts with a capital letter and ends with a period. Both sentences answer the questions.</a:t>
            </a:r>
            <a:endParaRPr i="1"/>
          </a:p>
          <a:p>
            <a:pPr indent="-228600" lvl="0" marL="228600" rtl="0" algn="l">
              <a:lnSpc>
                <a:spcPct val="100000"/>
              </a:lnSpc>
              <a:spcBef>
                <a:spcPts val="0"/>
              </a:spcBef>
              <a:spcAft>
                <a:spcPts val="0"/>
              </a:spcAft>
              <a:buSzPts val="1200"/>
              <a:buFont typeface="Calibri"/>
              <a:buAutoNum type="arabicPeriod"/>
            </a:pPr>
            <a:r>
              <a:rPr lang="en-US"/>
              <a:t>Direct students to complete the activity on p. 85 of the Student Interactive. Help students write complete sentences.</a:t>
            </a:r>
            <a:endParaRPr/>
          </a:p>
          <a:p>
            <a:pPr indent="-228600" lvl="0" marL="228600" rtl="0" algn="l">
              <a:lnSpc>
                <a:spcPct val="100000"/>
              </a:lnSpc>
              <a:spcBef>
                <a:spcPts val="0"/>
              </a:spcBef>
              <a:spcAft>
                <a:spcPts val="0"/>
              </a:spcAft>
              <a:buSzPts val="1200"/>
              <a:buFont typeface="Calibri"/>
              <a:buAutoNum type="arabicPeriod"/>
            </a:pPr>
            <a:r>
              <a:rPr lang="en-US"/>
              <a:t>Have a few students share the answers they composed for their books.</a:t>
            </a:r>
            <a:endParaRPr i="1"/>
          </a:p>
        </p:txBody>
      </p:sp>
      <p:sp>
        <p:nvSpPr>
          <p:cNvPr id="945" name="Google Shape;945;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7" name="Google Shape;957;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Tom set out a mouse </a:t>
            </a:r>
            <a:r>
              <a:rPr b="1" lang="en-US"/>
              <a:t>trap</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Don't </a:t>
            </a:r>
            <a:r>
              <a:rPr b="1" lang="en-US"/>
              <a:t>slip</a:t>
            </a:r>
            <a:r>
              <a:rPr lang="en-US"/>
              <a:t> on the banana peel.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What time do you </a:t>
            </a:r>
            <a:r>
              <a:rPr b="1" lang="en-US"/>
              <a:t>eat</a:t>
            </a:r>
            <a:r>
              <a:rPr lang="en-US"/>
              <a:t> breakfast?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You can </a:t>
            </a:r>
            <a:r>
              <a:rPr b="1" lang="en-US"/>
              <a:t>stop</a:t>
            </a:r>
            <a:r>
              <a:rPr lang="en-US"/>
              <a:t> any time.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Our </a:t>
            </a:r>
            <a:r>
              <a:rPr b="1" lang="en-US"/>
              <a:t>flag</a:t>
            </a:r>
            <a:r>
              <a:rPr lang="en-US"/>
              <a:t> is red, white, and blue.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a:t>
            </a:r>
            <a:r>
              <a:rPr b="1" lang="en-US"/>
              <a:t>walk</a:t>
            </a:r>
            <a:r>
              <a:rPr lang="en-US"/>
              <a:t> to school with my brother.</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958" name="Google Shape;958;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4" name="Google Shape;974;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Guide students to answer the question.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Which sentence ends in a period? </a:t>
            </a:r>
            <a:endParaRPr/>
          </a:p>
          <a:p>
            <a:pPr indent="-228600" lvl="1" marL="685800" rtl="0" algn="l">
              <a:lnSpc>
                <a:spcPct val="100000"/>
              </a:lnSpc>
              <a:spcBef>
                <a:spcPts val="0"/>
              </a:spcBef>
              <a:spcAft>
                <a:spcPts val="0"/>
              </a:spcAft>
              <a:buClr>
                <a:schemeClr val="dk1"/>
              </a:buClr>
              <a:buSzPts val="1200"/>
              <a:buFont typeface="Calibri"/>
              <a:buAutoNum type="alphaUcPeriod"/>
            </a:pPr>
            <a:r>
              <a:rPr b="1" lang="en-US"/>
              <a:t>Juan and I went swimming</a:t>
            </a:r>
            <a:r>
              <a:rPr lang="en-US"/>
              <a:t>.</a:t>
            </a:r>
            <a:endParaRPr/>
          </a:p>
          <a:p>
            <a:pPr indent="-228600" lvl="1" marL="685800" rtl="0" algn="l">
              <a:lnSpc>
                <a:spcPct val="100000"/>
              </a:lnSpc>
              <a:spcBef>
                <a:spcPts val="0"/>
              </a:spcBef>
              <a:spcAft>
                <a:spcPts val="0"/>
              </a:spcAft>
              <a:buClr>
                <a:schemeClr val="dk1"/>
              </a:buClr>
              <a:buSzPts val="1200"/>
              <a:buFont typeface="Calibri"/>
              <a:buAutoNum type="alphaUcPeriod"/>
            </a:pPr>
            <a:r>
              <a:rPr lang="en-US"/>
              <a:t>Where did Juan go swimming?</a:t>
            </a:r>
            <a:endParaRPr/>
          </a:p>
          <a:p>
            <a:pPr indent="-228600" lvl="1" marL="685800" rtl="0" algn="l">
              <a:lnSpc>
                <a:spcPct val="100000"/>
              </a:lnSpc>
              <a:spcBef>
                <a:spcPts val="0"/>
              </a:spcBef>
              <a:spcAft>
                <a:spcPts val="0"/>
              </a:spcAft>
              <a:buClr>
                <a:schemeClr val="dk1"/>
              </a:buClr>
              <a:buSzPts val="1200"/>
              <a:buFont typeface="Calibri"/>
              <a:buAutoNum type="alphaUcPeriod"/>
            </a:pPr>
            <a:r>
              <a:rPr lang="en-US"/>
              <a:t>What a great swim!</a:t>
            </a:r>
            <a:endParaRPr/>
          </a:p>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complete Language and Conventions, p. 285, from the Resource Download Center. </a:t>
            </a:r>
            <a:r>
              <a:rPr b="1" i="0" lang="en-US" sz="1200" u="none" strike="noStrike">
                <a:latin typeface="Calibri"/>
                <a:ea typeface="Calibri"/>
                <a:cs typeface="Calibri"/>
                <a:sym typeface="Calibri"/>
              </a:rPr>
              <a:t>Click path: Table of Contents -&gt; Resource Download Center -&gt; Language and Conventions -&gt; U5 W2</a:t>
            </a:r>
            <a:endParaRPr b="0" i="0" sz="1800" u="none" strike="noStrike">
              <a:latin typeface="Calibri"/>
              <a:ea typeface="Calibri"/>
              <a:cs typeface="Calibri"/>
              <a:sym typeface="Calibri"/>
            </a:endParaRPr>
          </a:p>
        </p:txBody>
      </p:sp>
      <p:sp>
        <p:nvSpPr>
          <p:cNvPr id="975" name="Google Shape;975;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Display the high-frequency words eat, soon, and walk, and read them aloud.</a:t>
            </a:r>
            <a:endParaRPr/>
          </a:p>
          <a:p>
            <a:pPr indent="-256032" lvl="0" marL="256032" rtl="0" algn="l">
              <a:lnSpc>
                <a:spcPct val="100000"/>
              </a:lnSpc>
              <a:spcBef>
                <a:spcPts val="0"/>
              </a:spcBef>
              <a:spcAft>
                <a:spcPts val="0"/>
              </a:spcAft>
              <a:buSzPts val="1200"/>
              <a:buFont typeface="Calibri"/>
              <a:buAutoNum type="arabicPeriod"/>
            </a:pPr>
            <a:r>
              <a:rPr lang="en-US"/>
              <a:t>Have students point to the word eat and read it.</a:t>
            </a:r>
            <a:endParaRPr/>
          </a:p>
          <a:p>
            <a:pPr indent="-256032" lvl="0" marL="256032" rtl="0" algn="l">
              <a:lnSpc>
                <a:spcPct val="100000"/>
              </a:lnSpc>
              <a:spcBef>
                <a:spcPts val="0"/>
              </a:spcBef>
              <a:spcAft>
                <a:spcPts val="0"/>
              </a:spcAft>
              <a:buSzPts val="1200"/>
              <a:buFont typeface="Calibri"/>
              <a:buAutoNum type="arabicPeriod"/>
            </a:pPr>
            <a:r>
              <a:rPr lang="en-US"/>
              <a:t>Repeat for soon and walk.</a:t>
            </a:r>
            <a:endParaRPr/>
          </a:p>
        </p:txBody>
      </p:sp>
      <p:sp>
        <p:nvSpPr>
          <p:cNvPr id="155" name="Google Shape;15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5" name="Google Shape;985;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86" name="Google Shape;986;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Remind students of the Unit 5 Essential Question: What can we learn from the weather? Then draw their attention to the Weekly Question: What helps plants live in hot climates? Tell them that this week they will learn about how different plants deal with different kinds of weather, such as heat.</a:t>
            </a:r>
            <a:endParaRPr/>
          </a:p>
          <a:p>
            <a:pPr indent="-228600" lvl="0" marL="228600" rtl="0" algn="l">
              <a:lnSpc>
                <a:spcPct val="100000"/>
              </a:lnSpc>
              <a:spcBef>
                <a:spcPts val="0"/>
              </a:spcBef>
              <a:spcAft>
                <a:spcPts val="0"/>
              </a:spcAft>
              <a:buSzPts val="1200"/>
              <a:buFont typeface="Calibri"/>
              <a:buAutoNum type="arabicPeriod"/>
            </a:pPr>
            <a:r>
              <a:rPr lang="en-US"/>
              <a:t>Have students follow along as you point to the pictures of the cactuses on pp. 50–51 of the Student Interactive. Explain that plants have developed ways to live in hot climates. Tell students that cacti have thick stems that hold water. Their roots also take in water quickly when it rains. Then read the infographic, “Living in the Desert.”</a:t>
            </a:r>
            <a:endParaRPr/>
          </a:p>
          <a:p>
            <a:pPr indent="-228600" lvl="0" marL="228600" rtl="0" algn="l">
              <a:lnSpc>
                <a:spcPct val="100000"/>
              </a:lnSpc>
              <a:spcBef>
                <a:spcPts val="0"/>
              </a:spcBef>
              <a:spcAft>
                <a:spcPts val="0"/>
              </a:spcAft>
              <a:buSzPts val="1200"/>
              <a:buFont typeface="Calibri"/>
              <a:buAutoNum type="arabicPeriod"/>
            </a:pPr>
            <a:r>
              <a:rPr lang="en-US"/>
              <a:t>Use the following prompts to guide discussion:</a:t>
            </a:r>
            <a:endParaRPr/>
          </a:p>
          <a:p>
            <a:pPr indent="-228600" lvl="1" marL="685800" rtl="0" algn="l">
              <a:lnSpc>
                <a:spcPct val="100000"/>
              </a:lnSpc>
              <a:spcBef>
                <a:spcPts val="0"/>
              </a:spcBef>
              <a:spcAft>
                <a:spcPts val="0"/>
              </a:spcAft>
              <a:buSzPts val="1200"/>
              <a:buFont typeface="Calibri"/>
              <a:buChar char="•"/>
            </a:pPr>
            <a:r>
              <a:rPr lang="en-US"/>
              <a:t>Ask students to look at the background picture and tell what they see.</a:t>
            </a:r>
            <a:endParaRPr/>
          </a:p>
          <a:p>
            <a:pPr indent="-228600" lvl="1" marL="685800" rtl="0" algn="l">
              <a:lnSpc>
                <a:spcPct val="100000"/>
              </a:lnSpc>
              <a:spcBef>
                <a:spcPts val="0"/>
              </a:spcBef>
              <a:spcAft>
                <a:spcPts val="0"/>
              </a:spcAft>
              <a:buSzPts val="1200"/>
              <a:buFont typeface="Calibri"/>
              <a:buChar char="•"/>
            </a:pPr>
            <a:r>
              <a:rPr lang="en-US"/>
              <a:t>Have students describe what a desert is like. </a:t>
            </a:r>
            <a:endParaRPr/>
          </a:p>
          <a:p>
            <a:pPr indent="-228600" lvl="1" marL="685800" rtl="0" algn="l">
              <a:lnSpc>
                <a:spcPct val="100000"/>
              </a:lnSpc>
              <a:spcBef>
                <a:spcPts val="0"/>
              </a:spcBef>
              <a:spcAft>
                <a:spcPts val="0"/>
              </a:spcAft>
              <a:buSzPts val="1200"/>
              <a:buFont typeface="Calibri"/>
              <a:buChar char="•"/>
            </a:pPr>
            <a:r>
              <a:rPr lang="en-US"/>
              <a:t>Tell students to explain how plants can live in hot climates, such as a desert.</a:t>
            </a:r>
            <a:endParaRPr/>
          </a:p>
          <a:p>
            <a:pPr indent="-228600" lvl="0" marL="228600" rtl="0" algn="l">
              <a:lnSpc>
                <a:spcPct val="100000"/>
              </a:lnSpc>
              <a:spcBef>
                <a:spcPts val="0"/>
              </a:spcBef>
              <a:spcAft>
                <a:spcPts val="0"/>
              </a:spcAft>
              <a:buSzPts val="1200"/>
              <a:buFont typeface="Calibri"/>
              <a:buAutoNum type="arabicPeriod"/>
            </a:pPr>
            <a:r>
              <a:rPr lang="en-US"/>
              <a:t>Encourage students to ask questions about the infographic to clarify anything they do not understand.</a:t>
            </a:r>
            <a:endParaRPr/>
          </a:p>
          <a:p>
            <a:pPr indent="-228600" lvl="0" marL="228600" rtl="0" algn="l">
              <a:lnSpc>
                <a:spcPct val="100000"/>
              </a:lnSpc>
              <a:spcBef>
                <a:spcPts val="0"/>
              </a:spcBef>
              <a:spcAft>
                <a:spcPts val="0"/>
              </a:spcAft>
              <a:buSzPts val="1200"/>
              <a:buFont typeface="Calibri"/>
              <a:buAutoNum type="arabicPeriod"/>
            </a:pPr>
            <a:r>
              <a:rPr lang="en-US"/>
              <a:t>Have students interact with sources by using the pictures and text on pp. 50–51 to write one thing that helps a cactus live in the desert.</a:t>
            </a:r>
            <a:endParaRPr/>
          </a:p>
          <a:p>
            <a:pPr indent="-228600" lvl="0" marL="228600" rtl="0" algn="l">
              <a:lnSpc>
                <a:spcPct val="100000"/>
              </a:lnSpc>
              <a:spcBef>
                <a:spcPts val="0"/>
              </a:spcBef>
              <a:spcAft>
                <a:spcPts val="0"/>
              </a:spcAft>
              <a:buSzPts val="1200"/>
              <a:buFont typeface="Calibri"/>
              <a:buAutoNum type="arabicPeriod"/>
            </a:pPr>
            <a:r>
              <a:rPr lang="en-US"/>
              <a:t>Point out the Week 2 Question: What helps plants live in hot climates? Tell students that they just learned about two ways that plants are able to live in hot climates. Desert plants have thick stems that hold water and roots that are able to take in water quickly when it rains. Explain that this week students will learn more about how plants live in hot climates.</a:t>
            </a:r>
            <a:endParaRPr i="1"/>
          </a:p>
        </p:txBody>
      </p:sp>
      <p:sp>
        <p:nvSpPr>
          <p:cNvPr id="168" name="Google Shape;16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they will listen to an informational text. Informational text provides facts about things in our world. Have students listen as you read aloud the text, “Life in the Rainforest.” Encourage students to be active listeners by looking at you and thinking about what you are saying as you read aloud.</a:t>
            </a:r>
            <a:endParaRPr/>
          </a:p>
          <a:p>
            <a:pPr indent="-228600" lvl="0" marL="228600" rtl="0" algn="l">
              <a:lnSpc>
                <a:spcPct val="100000"/>
              </a:lnSpc>
              <a:spcBef>
                <a:spcPts val="0"/>
              </a:spcBef>
              <a:spcAft>
                <a:spcPts val="0"/>
              </a:spcAft>
              <a:buSzPts val="1200"/>
              <a:buFont typeface="Calibri"/>
              <a:buAutoNum type="arabicPeriod"/>
            </a:pPr>
            <a:r>
              <a:rPr lang="en-US"/>
              <a:t>Have students listen actively for elements of informational text, such as factual information. </a:t>
            </a:r>
            <a:endParaRPr/>
          </a:p>
          <a:p>
            <a:pPr indent="-228600" lvl="0" marL="228600" rtl="0" algn="l">
              <a:lnSpc>
                <a:spcPct val="100000"/>
              </a:lnSpc>
              <a:spcBef>
                <a:spcPts val="0"/>
              </a:spcBef>
              <a:spcAft>
                <a:spcPts val="0"/>
              </a:spcAft>
              <a:buSzPts val="1200"/>
              <a:buFont typeface="Calibri"/>
              <a:buAutoNum type="arabicPeriod"/>
            </a:pPr>
            <a:r>
              <a:rPr lang="en-US"/>
              <a:t>Read the entire text aloud without stopping for the Think Aloud callouts. </a:t>
            </a:r>
            <a:endParaRPr/>
          </a:p>
          <a:p>
            <a:pPr indent="-228600" lvl="0" marL="228600" rtl="0" algn="l">
              <a:lnSpc>
                <a:spcPct val="100000"/>
              </a:lnSpc>
              <a:spcBef>
                <a:spcPts val="0"/>
              </a:spcBef>
              <a:spcAft>
                <a:spcPts val="0"/>
              </a:spcAft>
              <a:buSzPts val="1200"/>
              <a:buFont typeface="Calibri"/>
              <a:buAutoNum type="arabicPeriod"/>
            </a:pPr>
            <a:r>
              <a:rPr lang="en-US"/>
              <a:t>Reread the text aloud, pausing to model the Think Aloud strategies related to informational text.</a:t>
            </a:r>
            <a:endParaRPr/>
          </a:p>
          <a:p>
            <a:pPr indent="-228600" lvl="0" marL="228600" rtl="0" algn="l">
              <a:lnSpc>
                <a:spcPct val="100000"/>
              </a:lnSpc>
              <a:spcBef>
                <a:spcPts val="0"/>
              </a:spcBef>
              <a:spcAft>
                <a:spcPts val="0"/>
              </a:spcAft>
              <a:buSzPts val="1200"/>
              <a:buFont typeface="Calibri"/>
              <a:buAutoNum type="arabicPeriod"/>
            </a:pPr>
            <a:r>
              <a:rPr lang="en-US"/>
              <a:t>Use the chart to help students identify factual information in the text.</a:t>
            </a:r>
            <a:endParaRPr sz="1200">
              <a:latin typeface="Calibri"/>
              <a:ea typeface="Calibri"/>
              <a:cs typeface="Calibri"/>
              <a:sym typeface="Calibri"/>
            </a:endParaRPr>
          </a:p>
        </p:txBody>
      </p:sp>
      <p:sp>
        <p:nvSpPr>
          <p:cNvPr id="181" name="Google Shape;18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2.png"/><Relationship Id="rId7"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13.png"/><Relationship Id="rId8"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1.png"/><Relationship Id="rId7"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1.png"/><Relationship Id="rId7"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37.png"/><Relationship Id="rId8"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49.png"/><Relationship Id="rId7"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4.png"/><Relationship Id="rId7" Type="http://schemas.openxmlformats.org/officeDocument/2006/relationships/image" Target="../media/image4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29" y="-2514082"/>
            <a:ext cx="9523200" cy="12271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5: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A picture containing clock&#10;&#10;Description automatically generated" id="194" name="Google Shape;194;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5" name="Google Shape;195;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6" name="Google Shape;196;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7" name="Google Shape;197;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8" name="Google Shape;198;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Informational Text </a:t>
            </a:r>
            <a:endParaRPr b="0" i="0" sz="1400" u="none" cap="none" strike="noStrike">
              <a:solidFill>
                <a:srgbClr val="000000"/>
              </a:solidFill>
              <a:latin typeface="Century Gothic"/>
              <a:ea typeface="Century Gothic"/>
              <a:cs typeface="Century Gothic"/>
              <a:sym typeface="Century Gothic"/>
            </a:endParaRPr>
          </a:p>
        </p:txBody>
      </p:sp>
      <p:sp>
        <p:nvSpPr>
          <p:cNvPr id="199" name="Google Shape;199;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62, 63</a:t>
            </a:r>
            <a:endParaRPr b="0" i="0" sz="1400" u="none" cap="none" strike="noStrike">
              <a:solidFill>
                <a:srgbClr val="000000"/>
              </a:solidFill>
              <a:latin typeface="Century Gothic"/>
              <a:ea typeface="Century Gothic"/>
              <a:cs typeface="Century Gothic"/>
              <a:sym typeface="Century Gothic"/>
            </a:endParaRPr>
          </a:p>
        </p:txBody>
      </p:sp>
      <p:sp>
        <p:nvSpPr>
          <p:cNvPr id="200" name="Google Shape;200;p12"/>
          <p:cNvSpPr txBox="1"/>
          <p:nvPr/>
        </p:nvSpPr>
        <p:spPr>
          <a:xfrm>
            <a:off x="9050999" y="2693512"/>
            <a:ext cx="2928551"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62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01" name="Google Shape;201;p12"/>
          <p:cNvPicPr preferRelativeResize="0"/>
          <p:nvPr/>
        </p:nvPicPr>
        <p:blipFill rotWithShape="1">
          <a:blip r:embed="rId6">
            <a:alphaModFix/>
          </a:blip>
          <a:srcRect b="0" l="357" r="347" t="0"/>
          <a:stretch/>
        </p:blipFill>
        <p:spPr>
          <a:xfrm>
            <a:off x="503000" y="1826525"/>
            <a:ext cx="8438824" cy="35236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descr="A picture containing clock&#10;&#10;Description automatically generated" id="207" name="Google Shape;207;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8" name="Google Shape;208;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9" name="Google Shape;209;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0" name="Google Shape;210;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1" name="Google Shape;211;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12" name="Google Shape;212;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13" name="Google Shape;213;p13"/>
          <p:cNvPicPr preferRelativeResize="0"/>
          <p:nvPr/>
        </p:nvPicPr>
        <p:blipFill rotWithShape="1">
          <a:blip r:embed="rId6">
            <a:alphaModFix/>
          </a:blip>
          <a:srcRect b="0" l="0" r="0" t="0"/>
          <a:stretch/>
        </p:blipFill>
        <p:spPr>
          <a:xfrm>
            <a:off x="6569149" y="2365760"/>
            <a:ext cx="4948236" cy="713781"/>
          </a:xfrm>
          <a:prstGeom prst="rect">
            <a:avLst/>
          </a:prstGeom>
          <a:noFill/>
          <a:ln>
            <a:noFill/>
          </a:ln>
        </p:spPr>
      </p:pic>
      <p:sp>
        <p:nvSpPr>
          <p:cNvPr id="214" name="Google Shape;214;p13"/>
          <p:cNvSpPr txBox="1"/>
          <p:nvPr/>
        </p:nvSpPr>
        <p:spPr>
          <a:xfrm>
            <a:off x="6569160" y="3318505"/>
            <a:ext cx="49323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about the steps in order.</a:t>
            </a:r>
            <a:endParaRPr b="0" i="0" sz="3200" u="none" cap="none" strike="noStrike">
              <a:solidFill>
                <a:schemeClr val="dk1"/>
              </a:solidFill>
              <a:latin typeface="Century Gothic"/>
              <a:ea typeface="Century Gothic"/>
              <a:cs typeface="Century Gothic"/>
              <a:sym typeface="Century Gothic"/>
            </a:endParaRPr>
          </a:p>
        </p:txBody>
      </p:sp>
      <p:pic>
        <p:nvPicPr>
          <p:cNvPr id="215" name="Google Shape;215;p13"/>
          <p:cNvPicPr preferRelativeResize="0"/>
          <p:nvPr/>
        </p:nvPicPr>
        <p:blipFill rotWithShape="1">
          <a:blip r:embed="rId7">
            <a:alphaModFix/>
          </a:blip>
          <a:srcRect b="0" l="0" r="0" t="0"/>
          <a:stretch/>
        </p:blipFill>
        <p:spPr>
          <a:xfrm>
            <a:off x="819040" y="1463826"/>
            <a:ext cx="5276960" cy="43738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A picture containing clock&#10;&#10;Description automatically generated" id="221" name="Google Shape;221;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2" name="Google Shape;222;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3" name="Google Shape;223;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4" name="Google Shape;224;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5" name="Google Shape;225;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26" name="Google Shape;226;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79</a:t>
            </a:r>
            <a:endParaRPr b="0" i="0" sz="1400" u="none" cap="none" strike="noStrike">
              <a:solidFill>
                <a:srgbClr val="000000"/>
              </a:solidFill>
              <a:latin typeface="Century Gothic"/>
              <a:ea typeface="Century Gothic"/>
              <a:cs typeface="Century Gothic"/>
              <a:sym typeface="Century Gothic"/>
            </a:endParaRPr>
          </a:p>
        </p:txBody>
      </p:sp>
      <p:sp>
        <p:nvSpPr>
          <p:cNvPr id="227" name="Google Shape;227;p14"/>
          <p:cNvSpPr txBox="1"/>
          <p:nvPr/>
        </p:nvSpPr>
        <p:spPr>
          <a:xfrm>
            <a:off x="425501" y="2235050"/>
            <a:ext cx="27276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severe</a:t>
            </a:r>
            <a:endParaRPr b="0" i="0" sz="4800" u="none" cap="none" strike="noStrike">
              <a:solidFill>
                <a:srgbClr val="000000"/>
              </a:solidFill>
              <a:latin typeface="Century Gothic"/>
              <a:ea typeface="Century Gothic"/>
              <a:cs typeface="Century Gothic"/>
              <a:sym typeface="Century Gothic"/>
            </a:endParaRPr>
          </a:p>
        </p:txBody>
      </p:sp>
      <p:pic>
        <p:nvPicPr>
          <p:cNvPr id="228" name="Google Shape;228;p14"/>
          <p:cNvPicPr preferRelativeResize="0"/>
          <p:nvPr/>
        </p:nvPicPr>
        <p:blipFill rotWithShape="1">
          <a:blip r:embed="rId6">
            <a:alphaModFix/>
          </a:blip>
          <a:srcRect b="0" l="0" r="0" t="0"/>
          <a:stretch/>
        </p:blipFill>
        <p:spPr>
          <a:xfrm>
            <a:off x="3509541" y="1460657"/>
            <a:ext cx="4978657" cy="41277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29" name="Google Shape;229;p14"/>
          <p:cNvSpPr txBox="1"/>
          <p:nvPr/>
        </p:nvSpPr>
        <p:spPr>
          <a:xfrm>
            <a:off x="425501" y="3791927"/>
            <a:ext cx="27276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gentle</a:t>
            </a:r>
            <a:endParaRPr b="0" i="0" sz="4800" u="none" cap="none" strike="noStrike">
              <a:solidFill>
                <a:srgbClr val="000000"/>
              </a:solidFill>
              <a:latin typeface="Century Gothic"/>
              <a:ea typeface="Century Gothic"/>
              <a:cs typeface="Century Gothic"/>
              <a:sym typeface="Century Gothic"/>
            </a:endParaRPr>
          </a:p>
        </p:txBody>
      </p:sp>
      <p:sp>
        <p:nvSpPr>
          <p:cNvPr id="230" name="Google Shape;230;p14"/>
          <p:cNvSpPr txBox="1"/>
          <p:nvPr/>
        </p:nvSpPr>
        <p:spPr>
          <a:xfrm>
            <a:off x="8844650" y="2331775"/>
            <a:ext cx="3347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r>
              <a:rPr lang="en-US" sz="3200">
                <a:solidFill>
                  <a:schemeClr val="dk1"/>
                </a:solidFill>
                <a:latin typeface="Century Gothic"/>
                <a:ea typeface="Century Gothic"/>
                <a:cs typeface="Century Gothic"/>
                <a:sym typeface="Century Gothic"/>
              </a:rPr>
              <a:t>79</a:t>
            </a:r>
            <a:r>
              <a:rPr b="0" i="0" lang="en-US" sz="3200" u="none" cap="none" strike="noStrike">
                <a:solidFill>
                  <a:schemeClr val="dk1"/>
                </a:solidFill>
                <a:latin typeface="Century Gothic"/>
                <a:ea typeface="Century Gothic"/>
                <a:cs typeface="Century Gothic"/>
                <a:sym typeface="Century Gothic"/>
              </a:rPr>
              <a:t>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descr="A picture containing clock&#10;&#10;Description automatically generated" id="236" name="Google Shape;236;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7" name="Google Shape;237;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8" name="Google Shape;238;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9" name="Google Shape;239;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0" name="Google Shape;240;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41" name="Google Shape;241;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42" name="Google Shape;242;p15"/>
          <p:cNvPicPr preferRelativeResize="0"/>
          <p:nvPr/>
        </p:nvPicPr>
        <p:blipFill rotWithShape="1">
          <a:blip r:embed="rId7">
            <a:alphaModFix/>
          </a:blip>
          <a:srcRect b="2069" l="0" r="0" t="2061"/>
          <a:stretch/>
        </p:blipFill>
        <p:spPr>
          <a:xfrm>
            <a:off x="1719284" y="1717325"/>
            <a:ext cx="1719458" cy="1989945"/>
          </a:xfrm>
          <a:prstGeom prst="rect">
            <a:avLst/>
          </a:prstGeom>
          <a:noFill/>
          <a:ln cap="flat" cmpd="sng" w="9525">
            <a:solidFill>
              <a:srgbClr val="FFFFFF"/>
            </a:solidFill>
            <a:prstDash val="solid"/>
            <a:round/>
            <a:headEnd len="sm" w="sm" type="none"/>
            <a:tailEnd len="sm" w="sm" type="none"/>
          </a:ln>
        </p:spPr>
      </p:pic>
      <p:pic>
        <p:nvPicPr>
          <p:cNvPr id="243" name="Google Shape;243;p15"/>
          <p:cNvPicPr preferRelativeResize="0"/>
          <p:nvPr/>
        </p:nvPicPr>
        <p:blipFill rotWithShape="1">
          <a:blip r:embed="rId8">
            <a:alphaModFix/>
          </a:blip>
          <a:srcRect b="1018" l="0" r="0" t="1017"/>
          <a:stretch/>
        </p:blipFill>
        <p:spPr>
          <a:xfrm>
            <a:off x="1574726" y="3910246"/>
            <a:ext cx="1864025" cy="2239304"/>
          </a:xfrm>
          <a:prstGeom prst="rect">
            <a:avLst/>
          </a:prstGeom>
          <a:noFill/>
          <a:ln cap="flat" cmpd="sng" w="9525">
            <a:solidFill>
              <a:srgbClr val="FFFFFF"/>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descr="A picture containing clock&#10;&#10;Description automatically generated" id="249" name="Google Shape;249;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0" name="Google Shape;250;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1" name="Google Shape;251;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2" name="Google Shape;252;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3" name="Google Shape;253;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254" name="Google Shape;254;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83</a:t>
            </a:r>
            <a:endParaRPr b="0" i="0" sz="1400" u="none" cap="none" strike="noStrike">
              <a:solidFill>
                <a:srgbClr val="000000"/>
              </a:solidFill>
              <a:latin typeface="Century Gothic"/>
              <a:ea typeface="Century Gothic"/>
              <a:cs typeface="Century Gothic"/>
              <a:sym typeface="Century Gothic"/>
            </a:endParaRPr>
          </a:p>
        </p:txBody>
      </p:sp>
      <p:sp>
        <p:nvSpPr>
          <p:cNvPr id="255" name="Google Shape;255;p16"/>
          <p:cNvSpPr txBox="1"/>
          <p:nvPr/>
        </p:nvSpPr>
        <p:spPr>
          <a:xfrm>
            <a:off x="6731427" y="3257777"/>
            <a:ext cx="492643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83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56" name="Google Shape;256;p16"/>
          <p:cNvPicPr preferRelativeResize="0"/>
          <p:nvPr/>
        </p:nvPicPr>
        <p:blipFill rotWithShape="1">
          <a:blip r:embed="rId6">
            <a:alphaModFix/>
          </a:blip>
          <a:srcRect b="0" l="0" r="0" t="0"/>
          <a:stretch/>
        </p:blipFill>
        <p:spPr>
          <a:xfrm>
            <a:off x="819040" y="1441069"/>
            <a:ext cx="5524917" cy="45818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A picture containing clock&#10;&#10;Description automatically generated" id="262" name="Google Shape;262;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3" name="Google Shape;263;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4" name="Google Shape;264;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5" name="Google Shape;265;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6" name="Google Shape;266;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67" name="Google Shape;267;p17"/>
          <p:cNvSpPr txBox="1"/>
          <p:nvPr/>
        </p:nvSpPr>
        <p:spPr>
          <a:xfrm>
            <a:off x="995895" y="1672665"/>
            <a:ext cx="93906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Continue</a:t>
            </a:r>
            <a:r>
              <a:rPr b="0" i="0" lang="en-US" sz="3600" u="none" cap="none" strike="noStrike">
                <a:solidFill>
                  <a:schemeClr val="dk1"/>
                </a:solidFill>
                <a:latin typeface="Century Gothic"/>
                <a:ea typeface="Century Gothic"/>
                <a:cs typeface="Century Gothic"/>
                <a:sym typeface="Century Gothic"/>
              </a:rPr>
              <a:t> writing your book</a:t>
            </a:r>
            <a:r>
              <a:rPr lang="en-US" sz="3600">
                <a:solidFill>
                  <a:schemeClr val="dk1"/>
                </a:solidFill>
                <a:latin typeface="Century Gothic"/>
                <a:ea typeface="Century Gothic"/>
                <a:cs typeface="Century Gothic"/>
                <a:sym typeface="Century Gothic"/>
              </a:rPr>
              <a:t>. </a:t>
            </a:r>
            <a:r>
              <a:rPr b="0" i="0" lang="en-US" sz="3600" u="none" cap="none" strike="noStrike">
                <a:solidFill>
                  <a:schemeClr val="dk1"/>
                </a:solidFill>
                <a:latin typeface="Century Gothic"/>
                <a:ea typeface="Century Gothic"/>
                <a:cs typeface="Century Gothic"/>
                <a:sym typeface="Century Gothic"/>
              </a:rPr>
              <a:t>Make sure to </a:t>
            </a:r>
            <a:r>
              <a:rPr b="1" i="0" lang="en-US" sz="3600" u="none" cap="none" strike="noStrike">
                <a:solidFill>
                  <a:schemeClr val="dk1"/>
                </a:solidFill>
                <a:latin typeface="Century Gothic"/>
                <a:ea typeface="Century Gothic"/>
                <a:cs typeface="Century Gothic"/>
                <a:sym typeface="Century Gothic"/>
              </a:rPr>
              <a:t>plan</a:t>
            </a:r>
            <a:r>
              <a:rPr b="0" i="0" lang="en-US" sz="3600" u="none" cap="none" strike="noStrike">
                <a:solidFill>
                  <a:schemeClr val="dk1"/>
                </a:solidFill>
                <a:latin typeface="Century Gothic"/>
                <a:ea typeface="Century Gothic"/>
                <a:cs typeface="Century Gothic"/>
                <a:sym typeface="Century Gothic"/>
              </a:rPr>
              <a:t> the details before you start writing. </a:t>
            </a:r>
            <a:endParaRPr b="0" i="0" sz="3600" u="none" cap="none" strike="noStrike">
              <a:solidFill>
                <a:srgbClr val="000000"/>
              </a:solidFill>
              <a:latin typeface="Century Gothic"/>
              <a:ea typeface="Century Gothic"/>
              <a:cs typeface="Century Gothic"/>
              <a:sym typeface="Century Gothic"/>
            </a:endParaRPr>
          </a:p>
        </p:txBody>
      </p:sp>
      <p:sp>
        <p:nvSpPr>
          <p:cNvPr id="268" name="Google Shape;268;p17"/>
          <p:cNvSpPr txBox="1"/>
          <p:nvPr/>
        </p:nvSpPr>
        <p:spPr>
          <a:xfrm>
            <a:off x="995900" y="3919425"/>
            <a:ext cx="78846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Share</a:t>
            </a:r>
            <a:r>
              <a:rPr b="0" i="0" lang="en-US" sz="3600" u="none" cap="none" strike="noStrike">
                <a:solidFill>
                  <a:schemeClr val="dk1"/>
                </a:solidFill>
                <a:latin typeface="Century Gothic"/>
                <a:ea typeface="Century Gothic"/>
                <a:cs typeface="Century Gothic"/>
                <a:sym typeface="Century Gothic"/>
              </a:rPr>
              <a:t> your topic with the class and why you chose it.</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69" name="Google Shape;269;p17"/>
          <p:cNvPicPr preferRelativeResize="0"/>
          <p:nvPr/>
        </p:nvPicPr>
        <p:blipFill rotWithShape="1">
          <a:blip r:embed="rId6">
            <a:alphaModFix/>
          </a:blip>
          <a:srcRect b="0" l="0" r="0" t="0"/>
          <a:stretch/>
        </p:blipFill>
        <p:spPr>
          <a:xfrm>
            <a:off x="8688968" y="3453686"/>
            <a:ext cx="2561110" cy="21701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descr="A picture containing clock&#10;&#10;Description automatically generated" id="275" name="Google Shape;275;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6" name="Google Shape;276;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7" name="Google Shape;277;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8" name="Google Shape;278;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9" name="Google Shape;279;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80" name="Google Shape;280;p18"/>
          <p:cNvSpPr txBox="1"/>
          <p:nvPr/>
        </p:nvSpPr>
        <p:spPr>
          <a:xfrm>
            <a:off x="819040" y="1794144"/>
            <a:ext cx="10151400" cy="3416279"/>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We have a </a:t>
            </a:r>
            <a:r>
              <a:rPr b="1" i="0" lang="en-US" sz="3600" u="none" cap="none" strike="noStrike">
                <a:solidFill>
                  <a:srgbClr val="000000"/>
                </a:solidFill>
                <a:latin typeface="Century Gothic"/>
                <a:ea typeface="Century Gothic"/>
                <a:cs typeface="Century Gothic"/>
                <a:sym typeface="Century Gothic"/>
              </a:rPr>
              <a:t>flag</a:t>
            </a:r>
            <a:r>
              <a:rPr b="0" i="0" lang="en-US" sz="3600" u="none" cap="none" strike="noStrike">
                <a:solidFill>
                  <a:srgbClr val="000000"/>
                </a:solidFill>
                <a:latin typeface="Century Gothic"/>
                <a:ea typeface="Century Gothic"/>
                <a:cs typeface="Century Gothic"/>
                <a:sym typeface="Century Gothic"/>
              </a:rPr>
              <a:t> outside our school.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Don’t </a:t>
            </a:r>
            <a:r>
              <a:rPr b="1" i="0" lang="en-US" sz="3600" u="none" cap="none" strike="noStrike">
                <a:solidFill>
                  <a:srgbClr val="000000"/>
                </a:solidFill>
                <a:latin typeface="Century Gothic"/>
                <a:ea typeface="Century Gothic"/>
                <a:cs typeface="Century Gothic"/>
                <a:sym typeface="Century Gothic"/>
              </a:rPr>
              <a:t>slip</a:t>
            </a:r>
            <a:r>
              <a:rPr b="0" i="0" lang="en-US" sz="3600" u="none" cap="none" strike="noStrike">
                <a:solidFill>
                  <a:srgbClr val="000000"/>
                </a:solidFill>
                <a:latin typeface="Century Gothic"/>
                <a:ea typeface="Century Gothic"/>
                <a:cs typeface="Century Gothic"/>
                <a:sym typeface="Century Gothic"/>
              </a:rPr>
              <a:t> on the ice!</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1" i="0" lang="en-US" sz="3600" u="none" cap="none" strike="noStrike">
                <a:solidFill>
                  <a:srgbClr val="000000"/>
                </a:solidFill>
                <a:latin typeface="Century Gothic"/>
                <a:ea typeface="Century Gothic"/>
                <a:cs typeface="Century Gothic"/>
                <a:sym typeface="Century Gothic"/>
              </a:rPr>
              <a:t>Trap</a:t>
            </a:r>
            <a:r>
              <a:rPr b="0" i="0" lang="en-US" sz="3600" u="none" cap="none" strike="noStrike">
                <a:solidFill>
                  <a:srgbClr val="000000"/>
                </a:solidFill>
                <a:latin typeface="Century Gothic"/>
                <a:ea typeface="Century Gothic"/>
                <a:cs typeface="Century Gothic"/>
                <a:sym typeface="Century Gothic"/>
              </a:rPr>
              <a:t> the bug and put it outside.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1" i="0" lang="en-US" sz="3600" u="none" cap="none" strike="noStrike">
                <a:solidFill>
                  <a:srgbClr val="000000"/>
                </a:solidFill>
                <a:latin typeface="Century Gothic"/>
                <a:ea typeface="Century Gothic"/>
                <a:cs typeface="Century Gothic"/>
                <a:sym typeface="Century Gothic"/>
              </a:rPr>
              <a:t>Stop</a:t>
            </a:r>
            <a:r>
              <a:rPr b="0" i="0" lang="en-US" sz="3600" u="none" cap="none" strike="noStrike">
                <a:solidFill>
                  <a:srgbClr val="000000"/>
                </a:solidFill>
                <a:latin typeface="Century Gothic"/>
                <a:ea typeface="Century Gothic"/>
                <a:cs typeface="Century Gothic"/>
                <a:sym typeface="Century Gothic"/>
              </a:rPr>
              <a:t> and look before you cross the road.</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It’s time to </a:t>
            </a:r>
            <a:r>
              <a:rPr b="1" i="0" lang="en-US" sz="3600" u="none" cap="none" strike="noStrike">
                <a:solidFill>
                  <a:srgbClr val="000000"/>
                </a:solidFill>
                <a:latin typeface="Century Gothic"/>
                <a:ea typeface="Century Gothic"/>
                <a:cs typeface="Century Gothic"/>
                <a:sym typeface="Century Gothic"/>
              </a:rPr>
              <a:t>eat</a:t>
            </a:r>
            <a:r>
              <a:rPr b="0" i="0" lang="en-US" sz="3600" u="none" cap="none" strike="noStrike">
                <a:solidFill>
                  <a:srgbClr val="000000"/>
                </a:solidFill>
                <a:latin typeface="Century Gothic"/>
                <a:ea typeface="Century Gothic"/>
                <a:cs typeface="Century Gothic"/>
                <a:sym typeface="Century Gothic"/>
              </a:rPr>
              <a:t> dinner.</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 love to </a:t>
            </a:r>
            <a:r>
              <a:rPr b="1" i="0" lang="en-US" sz="3600" u="none" cap="none" strike="noStrike">
                <a:solidFill>
                  <a:srgbClr val="000000"/>
                </a:solidFill>
                <a:latin typeface="Century Gothic"/>
                <a:ea typeface="Century Gothic"/>
                <a:cs typeface="Century Gothic"/>
                <a:sym typeface="Century Gothic"/>
              </a:rPr>
              <a:t>walk</a:t>
            </a:r>
            <a:r>
              <a:rPr b="0" i="0" lang="en-US" sz="3600" u="none" cap="none" strike="noStrike">
                <a:solidFill>
                  <a:srgbClr val="000000"/>
                </a:solidFill>
                <a:latin typeface="Century Gothic"/>
                <a:ea typeface="Century Gothic"/>
                <a:cs typeface="Century Gothic"/>
                <a:sym typeface="Century Gothic"/>
              </a:rPr>
              <a:t> to school.</a:t>
            </a:r>
            <a:endParaRPr b="0" i="0" sz="3600" u="none" cap="none" strike="noStrike">
              <a:solidFill>
                <a:schemeClr val="dk1"/>
              </a:solidFill>
              <a:latin typeface="Century Gothic"/>
              <a:ea typeface="Century Gothic"/>
              <a:cs typeface="Century Gothic"/>
              <a:sym typeface="Century Gothic"/>
            </a:endParaRPr>
          </a:p>
        </p:txBody>
      </p:sp>
      <p:sp>
        <p:nvSpPr>
          <p:cNvPr id="281" name="Google Shape;281;p18"/>
          <p:cNvSpPr/>
          <p:nvPr/>
        </p:nvSpPr>
        <p:spPr>
          <a:xfrm>
            <a:off x="6237467" y="5019335"/>
            <a:ext cx="685847" cy="55654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2" name="Google Shape;282;p18"/>
          <p:cNvSpPr/>
          <p:nvPr/>
        </p:nvSpPr>
        <p:spPr>
          <a:xfrm>
            <a:off x="9547159" y="1822174"/>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3" name="Google Shape;283;p18"/>
          <p:cNvSpPr/>
          <p:nvPr/>
        </p:nvSpPr>
        <p:spPr>
          <a:xfrm>
            <a:off x="6237467" y="2989140"/>
            <a:ext cx="860618" cy="4772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4" name="Google Shape;284;p18"/>
          <p:cNvSpPr/>
          <p:nvPr/>
        </p:nvSpPr>
        <p:spPr>
          <a:xfrm>
            <a:off x="5760202" y="1822174"/>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5" name="Google Shape;285;p18"/>
          <p:cNvSpPr/>
          <p:nvPr/>
        </p:nvSpPr>
        <p:spPr>
          <a:xfrm>
            <a:off x="5080025" y="3480845"/>
            <a:ext cx="925177" cy="41713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6" name="Google Shape;286;p18"/>
          <p:cNvSpPr/>
          <p:nvPr/>
        </p:nvSpPr>
        <p:spPr>
          <a:xfrm>
            <a:off x="7694186" y="4401492"/>
            <a:ext cx="893868" cy="55654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descr="A picture containing clock&#10;&#10;Description automatically generated" id="292" name="Google Shape;292;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3" name="Google Shape;293;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4" name="Google Shape;294;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5" name="Google Shape;295;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6" name="Google Shape;296;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97" name="Google Shape;297;p19"/>
          <p:cNvSpPr txBox="1"/>
          <p:nvPr/>
        </p:nvSpPr>
        <p:spPr>
          <a:xfrm>
            <a:off x="2072671" y="5249911"/>
            <a:ext cx="74079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Circle </a:t>
            </a:r>
            <a:r>
              <a:rPr b="0" i="0" lang="en-US" sz="2800" u="none" cap="none" strike="noStrike">
                <a:solidFill>
                  <a:schemeClr val="dk1"/>
                </a:solidFill>
                <a:latin typeface="Century Gothic"/>
                <a:ea typeface="Century Gothic"/>
                <a:cs typeface="Century Gothic"/>
                <a:sym typeface="Century Gothic"/>
              </a:rPr>
              <a:t>the capital letter at the beginning of the sentence</a:t>
            </a:r>
            <a:r>
              <a:rPr lang="en-US" sz="2800">
                <a:solidFill>
                  <a:schemeClr val="dk1"/>
                </a:solidFill>
                <a:latin typeface="Century Gothic"/>
                <a:ea typeface="Century Gothic"/>
                <a:cs typeface="Century Gothic"/>
                <a:sym typeface="Century Gothic"/>
              </a:rPr>
              <a:t>. </a:t>
            </a:r>
            <a:r>
              <a:rPr b="1" i="0" lang="en-US" sz="2800" u="none" cap="none" strike="noStrike">
                <a:solidFill>
                  <a:schemeClr val="dk1"/>
                </a:solidFill>
                <a:latin typeface="Century Gothic"/>
                <a:ea typeface="Century Gothic"/>
                <a:cs typeface="Century Gothic"/>
                <a:sym typeface="Century Gothic"/>
              </a:rPr>
              <a:t>Circle</a:t>
            </a:r>
            <a:r>
              <a:rPr b="0" i="0" lang="en-US" sz="2800" u="none" cap="none" strike="noStrike">
                <a:solidFill>
                  <a:schemeClr val="dk1"/>
                </a:solidFill>
                <a:latin typeface="Century Gothic"/>
                <a:ea typeface="Century Gothic"/>
                <a:cs typeface="Century Gothic"/>
                <a:sym typeface="Century Gothic"/>
              </a:rPr>
              <a:t> the capital I.</a:t>
            </a:r>
            <a:endParaRPr b="0" i="0" sz="3200" u="none" cap="none" strike="noStrike">
              <a:solidFill>
                <a:schemeClr val="dk1"/>
              </a:solidFill>
              <a:latin typeface="Century Gothic"/>
              <a:ea typeface="Century Gothic"/>
              <a:cs typeface="Century Gothic"/>
              <a:sym typeface="Century Gothic"/>
            </a:endParaRPr>
          </a:p>
        </p:txBody>
      </p:sp>
      <p:sp>
        <p:nvSpPr>
          <p:cNvPr id="298" name="Google Shape;298;p19"/>
          <p:cNvSpPr txBox="1"/>
          <p:nvPr/>
        </p:nvSpPr>
        <p:spPr>
          <a:xfrm>
            <a:off x="1367373" y="1630400"/>
            <a:ext cx="88185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accent1"/>
                </a:solidFill>
                <a:latin typeface="Century Gothic"/>
                <a:ea typeface="Century Gothic"/>
                <a:cs typeface="Century Gothic"/>
                <a:sym typeface="Century Gothic"/>
              </a:rPr>
              <a:t>My dad and I went to the store.</a:t>
            </a:r>
            <a:endParaRPr b="0" i="0" sz="4400" u="none" cap="none" strike="noStrike">
              <a:solidFill>
                <a:schemeClr val="accent1"/>
              </a:solidFill>
              <a:latin typeface="Century Gothic"/>
              <a:ea typeface="Century Gothic"/>
              <a:cs typeface="Century Gothic"/>
              <a:sym typeface="Century Gothic"/>
            </a:endParaRPr>
          </a:p>
        </p:txBody>
      </p:sp>
      <p:sp>
        <p:nvSpPr>
          <p:cNvPr id="299" name="Google Shape;299;p19"/>
          <p:cNvSpPr txBox="1"/>
          <p:nvPr/>
        </p:nvSpPr>
        <p:spPr>
          <a:xfrm>
            <a:off x="1367373" y="3204401"/>
            <a:ext cx="8818500" cy="769500"/>
          </a:xfrm>
          <a:prstGeom prst="rect">
            <a:avLst/>
          </a:prstGeom>
          <a:noFill/>
          <a:ln cap="flat" cmpd="sng" w="1905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accent2"/>
                </a:solidFill>
                <a:latin typeface="Century Gothic"/>
                <a:ea typeface="Century Gothic"/>
                <a:cs typeface="Century Gothic"/>
                <a:sym typeface="Century Gothic"/>
              </a:rPr>
              <a:t>Edith and I played soccer.</a:t>
            </a:r>
            <a:endParaRPr b="0" i="0" sz="4400" u="none" cap="none" strike="noStrike">
              <a:solidFill>
                <a:schemeClr val="accent2"/>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descr="A picture containing drawing, lamp&#10;&#10;Description automatically generated" id="304" name="Google Shape;304;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05" name="Google Shape;305;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06" name="Google Shape;306;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07" name="Google Shape;307;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08" name="Google Shape;308;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09" name="Google Shape;309;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descr="A picture containing clock&#10;&#10;Description automatically generated" id="315" name="Google Shape;315;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6" name="Google Shape;316;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7" name="Google Shape;317;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8" name="Google Shape;318;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9" name="Google Shape;319;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20" name="Google Shape;320;p21"/>
          <p:cNvSpPr txBox="1"/>
          <p:nvPr/>
        </p:nvSpPr>
        <p:spPr>
          <a:xfrm>
            <a:off x="4952840" y="3062863"/>
            <a:ext cx="269298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camp</a:t>
            </a:r>
            <a:endParaRPr b="0" i="0" sz="1400" u="none" cap="none" strike="noStrike">
              <a:solidFill>
                <a:srgbClr val="000000"/>
              </a:solidFill>
              <a:latin typeface="Century Gothic"/>
              <a:ea typeface="Century Gothic"/>
              <a:cs typeface="Century Gothic"/>
              <a:sym typeface="Century Gothic"/>
            </a:endParaRPr>
          </a:p>
        </p:txBody>
      </p:sp>
      <p:pic>
        <p:nvPicPr>
          <p:cNvPr id="321" name="Google Shape;321;p21"/>
          <p:cNvPicPr preferRelativeResize="0"/>
          <p:nvPr/>
        </p:nvPicPr>
        <p:blipFill rotWithShape="1">
          <a:blip r:embed="rId6">
            <a:alphaModFix/>
          </a:blip>
          <a:srcRect b="0" l="0" r="0" t="0"/>
          <a:stretch/>
        </p:blipFill>
        <p:spPr>
          <a:xfrm>
            <a:off x="1024083" y="1292262"/>
            <a:ext cx="3394783" cy="47943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22" name="Google Shape;322;p21"/>
          <p:cNvSpPr txBox="1"/>
          <p:nvPr/>
        </p:nvSpPr>
        <p:spPr>
          <a:xfrm>
            <a:off x="8179795" y="3062863"/>
            <a:ext cx="269298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slid</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descr="A picture containing clock&#10;&#10;Description automatically generated" id="328" name="Google Shape;328;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9" name="Google Shape;329;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0" name="Google Shape;330;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1" name="Google Shape;331;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2" name="Google Shape;332;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33" name="Google Shape;333;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53</a:t>
            </a:r>
            <a:endParaRPr b="0" i="0" sz="1400" u="none" cap="none" strike="noStrike">
              <a:solidFill>
                <a:srgbClr val="000000"/>
              </a:solidFill>
              <a:latin typeface="Century Gothic"/>
              <a:ea typeface="Century Gothic"/>
              <a:cs typeface="Century Gothic"/>
              <a:sym typeface="Century Gothic"/>
            </a:endParaRPr>
          </a:p>
        </p:txBody>
      </p:sp>
      <p:sp>
        <p:nvSpPr>
          <p:cNvPr id="334" name="Google Shape;334;p22"/>
          <p:cNvSpPr txBox="1"/>
          <p:nvPr/>
        </p:nvSpPr>
        <p:spPr>
          <a:xfrm>
            <a:off x="7138528" y="2412161"/>
            <a:ext cx="411223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rgbClr val="000000"/>
              </a:solidFill>
              <a:latin typeface="Century Gothic"/>
              <a:ea typeface="Century Gothic"/>
              <a:cs typeface="Century Gothic"/>
              <a:sym typeface="Century Gothic"/>
            </a:endParaRPr>
          </a:p>
        </p:txBody>
      </p:sp>
      <p:pic>
        <p:nvPicPr>
          <p:cNvPr id="335" name="Google Shape;335;p22"/>
          <p:cNvPicPr preferRelativeResize="0"/>
          <p:nvPr/>
        </p:nvPicPr>
        <p:blipFill rotWithShape="1">
          <a:blip r:embed="rId6">
            <a:alphaModFix/>
          </a:blip>
          <a:srcRect b="0" l="0" r="0" t="0"/>
          <a:stretch/>
        </p:blipFill>
        <p:spPr>
          <a:xfrm>
            <a:off x="859365" y="1297873"/>
            <a:ext cx="5748333" cy="47403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descr="A picture containing clock&#10;&#10;Description automatically generated" id="341" name="Google Shape;341;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2" name="Google Shape;342;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3" name="Google Shape;343;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4" name="Google Shape;344;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5" name="Google Shape;345;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346" name="Google Shape;346;p25"/>
          <p:cNvSpPr txBox="1"/>
          <p:nvPr/>
        </p:nvSpPr>
        <p:spPr>
          <a:xfrm>
            <a:off x="819040"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eat</a:t>
            </a:r>
            <a:endParaRPr b="0" i="0" sz="1400" u="none" cap="none" strike="noStrike">
              <a:solidFill>
                <a:srgbClr val="000000"/>
              </a:solidFill>
              <a:latin typeface="Century Gothic"/>
              <a:ea typeface="Century Gothic"/>
              <a:cs typeface="Century Gothic"/>
              <a:sym typeface="Century Gothic"/>
            </a:endParaRPr>
          </a:p>
        </p:txBody>
      </p:sp>
      <p:sp>
        <p:nvSpPr>
          <p:cNvPr id="347" name="Google Shape;347;p25"/>
          <p:cNvSpPr txBox="1"/>
          <p:nvPr/>
        </p:nvSpPr>
        <p:spPr>
          <a:xfrm>
            <a:off x="7855607"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walk</a:t>
            </a:r>
            <a:endParaRPr b="0" i="0" sz="1400" u="none" cap="none" strike="noStrike">
              <a:solidFill>
                <a:srgbClr val="000000"/>
              </a:solidFill>
              <a:latin typeface="Century Gothic"/>
              <a:ea typeface="Century Gothic"/>
              <a:cs typeface="Century Gothic"/>
              <a:sym typeface="Century Gothic"/>
            </a:endParaRPr>
          </a:p>
        </p:txBody>
      </p:sp>
      <p:sp>
        <p:nvSpPr>
          <p:cNvPr id="348" name="Google Shape;348;p25"/>
          <p:cNvSpPr txBox="1"/>
          <p:nvPr/>
        </p:nvSpPr>
        <p:spPr>
          <a:xfrm>
            <a:off x="4336394"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soon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descr="A picture containing clock&#10;&#10;Description automatically generated" id="354" name="Google Shape;354;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5" name="Google Shape;355;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6" name="Google Shape;356;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7" name="Google Shape;357;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8" name="Google Shape;358;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59" name="Google Shape;359;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64</a:t>
            </a:r>
            <a:endParaRPr b="0" i="0" sz="1400" u="none" cap="none" strike="noStrike">
              <a:solidFill>
                <a:srgbClr val="000000"/>
              </a:solidFill>
              <a:latin typeface="Century Gothic"/>
              <a:ea typeface="Century Gothic"/>
              <a:cs typeface="Century Gothic"/>
              <a:sym typeface="Century Gothic"/>
            </a:endParaRPr>
          </a:p>
        </p:txBody>
      </p:sp>
      <p:sp>
        <p:nvSpPr>
          <p:cNvPr id="360" name="Google Shape;360;p24"/>
          <p:cNvSpPr txBox="1"/>
          <p:nvPr/>
        </p:nvSpPr>
        <p:spPr>
          <a:xfrm>
            <a:off x="1339273" y="2304480"/>
            <a:ext cx="3200398"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soil</a:t>
            </a:r>
            <a:endParaRPr b="0" i="0" sz="1400" u="none" cap="none" strike="noStrike">
              <a:solidFill>
                <a:srgbClr val="000000"/>
              </a:solidFill>
              <a:latin typeface="Century Gothic"/>
              <a:ea typeface="Century Gothic"/>
              <a:cs typeface="Century Gothic"/>
              <a:sym typeface="Century Gothic"/>
            </a:endParaRPr>
          </a:p>
        </p:txBody>
      </p:sp>
      <p:sp>
        <p:nvSpPr>
          <p:cNvPr id="361" name="Google Shape;361;p24"/>
          <p:cNvSpPr txBox="1"/>
          <p:nvPr/>
        </p:nvSpPr>
        <p:spPr>
          <a:xfrm>
            <a:off x="6096000" y="2304480"/>
            <a:ext cx="3200398"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bloom</a:t>
            </a:r>
            <a:endParaRPr b="0" i="0" sz="1400" u="none" cap="none" strike="noStrike">
              <a:solidFill>
                <a:srgbClr val="000000"/>
              </a:solidFill>
              <a:latin typeface="Century Gothic"/>
              <a:ea typeface="Century Gothic"/>
              <a:cs typeface="Century Gothic"/>
              <a:sym typeface="Century Gothic"/>
            </a:endParaRPr>
          </a:p>
        </p:txBody>
      </p:sp>
      <p:sp>
        <p:nvSpPr>
          <p:cNvPr id="362" name="Google Shape;362;p24"/>
          <p:cNvSpPr txBox="1"/>
          <p:nvPr/>
        </p:nvSpPr>
        <p:spPr>
          <a:xfrm>
            <a:off x="1346281" y="4056191"/>
            <a:ext cx="3200398"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ground</a:t>
            </a:r>
            <a:endParaRPr b="0" i="0" sz="1400" u="none" cap="none" strike="noStrike">
              <a:solidFill>
                <a:srgbClr val="000000"/>
              </a:solidFill>
              <a:latin typeface="Century Gothic"/>
              <a:ea typeface="Century Gothic"/>
              <a:cs typeface="Century Gothic"/>
              <a:sym typeface="Century Gothic"/>
            </a:endParaRPr>
          </a:p>
        </p:txBody>
      </p:sp>
      <p:sp>
        <p:nvSpPr>
          <p:cNvPr id="363" name="Google Shape;363;p24"/>
          <p:cNvSpPr txBox="1"/>
          <p:nvPr/>
        </p:nvSpPr>
        <p:spPr>
          <a:xfrm>
            <a:off x="6096000" y="4031680"/>
            <a:ext cx="3200398"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desert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descr="A picture containing clock&#10;&#10;Description automatically generated" id="369" name="Google Shape;369;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0" name="Google Shape;370;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1" name="Google Shape;371;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2" name="Google Shape;372;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3" name="Google Shape;373;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374" name="Google Shape;374;p2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65</a:t>
            </a:r>
            <a:endParaRPr b="0" i="0" sz="1400" u="none" cap="none" strike="noStrike">
              <a:solidFill>
                <a:srgbClr val="000000"/>
              </a:solidFill>
              <a:latin typeface="Century Gothic"/>
              <a:ea typeface="Century Gothic"/>
              <a:cs typeface="Century Gothic"/>
              <a:sym typeface="Century Gothic"/>
            </a:endParaRPr>
          </a:p>
        </p:txBody>
      </p:sp>
      <p:pic>
        <p:nvPicPr>
          <p:cNvPr id="375" name="Google Shape;375;p26"/>
          <p:cNvPicPr preferRelativeResize="0"/>
          <p:nvPr/>
        </p:nvPicPr>
        <p:blipFill rotWithShape="1">
          <a:blip r:embed="rId6">
            <a:alphaModFix/>
          </a:blip>
          <a:srcRect b="0" l="0" r="0" t="0"/>
          <a:stretch/>
        </p:blipFill>
        <p:spPr>
          <a:xfrm>
            <a:off x="2531163" y="1335826"/>
            <a:ext cx="6213991" cy="50877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descr="A picture containing clock&#10;&#10;Description automatically generated" id="381" name="Google Shape;381;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2" name="Google Shape;382;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3" name="Google Shape;383;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4" name="Google Shape;384;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5" name="Google Shape;385;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A Desert in Bloom</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86" name="Google Shape;386;p27"/>
          <p:cNvPicPr preferRelativeResize="0"/>
          <p:nvPr/>
        </p:nvPicPr>
        <p:blipFill rotWithShape="1">
          <a:blip r:embed="rId6">
            <a:alphaModFix/>
          </a:blip>
          <a:srcRect b="0" l="0" r="0" t="0"/>
          <a:stretch/>
        </p:blipFill>
        <p:spPr>
          <a:xfrm flipH="1">
            <a:off x="10103085" y="2367078"/>
            <a:ext cx="2177400" cy="1512625"/>
          </a:xfrm>
          <a:prstGeom prst="rect">
            <a:avLst/>
          </a:prstGeom>
          <a:noFill/>
          <a:ln>
            <a:noFill/>
          </a:ln>
        </p:spPr>
      </p:pic>
      <p:sp>
        <p:nvSpPr>
          <p:cNvPr id="387" name="Google Shape;387;p27"/>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66, 67</a:t>
            </a:r>
            <a:endParaRPr b="0" i="0" sz="1400" u="none" cap="none" strike="noStrike">
              <a:solidFill>
                <a:srgbClr val="000000"/>
              </a:solidFill>
              <a:latin typeface="Century Gothic"/>
              <a:ea typeface="Century Gothic"/>
              <a:cs typeface="Century Gothic"/>
              <a:sym typeface="Century Gothic"/>
            </a:endParaRPr>
          </a:p>
        </p:txBody>
      </p:sp>
      <p:pic>
        <p:nvPicPr>
          <p:cNvPr id="388" name="Google Shape;388;p27"/>
          <p:cNvPicPr preferRelativeResize="0"/>
          <p:nvPr/>
        </p:nvPicPr>
        <p:blipFill rotWithShape="1">
          <a:blip r:embed="rId7">
            <a:alphaModFix/>
          </a:blip>
          <a:srcRect b="0" l="426" r="416" t="0"/>
          <a:stretch/>
        </p:blipFill>
        <p:spPr>
          <a:xfrm>
            <a:off x="503000" y="1607501"/>
            <a:ext cx="9455252" cy="39480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descr="A picture containing clock&#10;&#10;Description automatically generated" id="394" name="Google Shape;394;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5" name="Google Shape;395;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6" name="Google Shape;396;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7" name="Google Shape;397;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8" name="Google Shape;398;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A Desert in Bloom</a:t>
            </a:r>
            <a:endParaRPr b="0" i="0" sz="1400" u="none" cap="none" strike="noStrike">
              <a:solidFill>
                <a:srgbClr val="000000"/>
              </a:solidFill>
              <a:latin typeface="Century Gothic"/>
              <a:ea typeface="Century Gothic"/>
              <a:cs typeface="Century Gothic"/>
              <a:sym typeface="Century Gothic"/>
            </a:endParaRPr>
          </a:p>
        </p:txBody>
      </p:sp>
      <p:sp>
        <p:nvSpPr>
          <p:cNvPr id="399" name="Google Shape;399;p23"/>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68, 69</a:t>
            </a:r>
            <a:endParaRPr b="0" i="0" sz="1400" u="none" cap="none" strike="noStrike">
              <a:solidFill>
                <a:srgbClr val="000000"/>
              </a:solidFill>
              <a:latin typeface="Century Gothic"/>
              <a:ea typeface="Century Gothic"/>
              <a:cs typeface="Century Gothic"/>
              <a:sym typeface="Century Gothic"/>
            </a:endParaRPr>
          </a:p>
        </p:txBody>
      </p:sp>
      <p:pic>
        <p:nvPicPr>
          <p:cNvPr id="400" name="Google Shape;400;p23"/>
          <p:cNvPicPr preferRelativeResize="0"/>
          <p:nvPr/>
        </p:nvPicPr>
        <p:blipFill rotWithShape="1">
          <a:blip r:embed="rId6">
            <a:alphaModFix/>
          </a:blip>
          <a:srcRect b="0" l="543" r="553" t="0"/>
          <a:stretch/>
        </p:blipFill>
        <p:spPr>
          <a:xfrm>
            <a:off x="814987" y="1550463"/>
            <a:ext cx="9455253" cy="39480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descr="A picture containing clock&#10;&#10;Description automatically generated" id="406" name="Google Shape;406;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7" name="Google Shape;407;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8" name="Google Shape;408;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9" name="Google Shape;409;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0" name="Google Shape;410;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A Desert in Bloom</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11" name="Google Shape;411;p29"/>
          <p:cNvPicPr preferRelativeResize="0"/>
          <p:nvPr/>
        </p:nvPicPr>
        <p:blipFill rotWithShape="1">
          <a:blip r:embed="rId6">
            <a:alphaModFix/>
          </a:blip>
          <a:srcRect b="0" l="0" r="0" t="0"/>
          <a:stretch/>
        </p:blipFill>
        <p:spPr>
          <a:xfrm flipH="1">
            <a:off x="10103085" y="2367078"/>
            <a:ext cx="2177400" cy="1512625"/>
          </a:xfrm>
          <a:prstGeom prst="rect">
            <a:avLst/>
          </a:prstGeom>
          <a:noFill/>
          <a:ln>
            <a:noFill/>
          </a:ln>
        </p:spPr>
      </p:pic>
      <p:sp>
        <p:nvSpPr>
          <p:cNvPr id="412" name="Google Shape;412;p29"/>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70, 71</a:t>
            </a:r>
            <a:endParaRPr b="0" i="0" sz="1400" u="none" cap="none" strike="noStrike">
              <a:solidFill>
                <a:srgbClr val="000000"/>
              </a:solidFill>
              <a:latin typeface="Century Gothic"/>
              <a:ea typeface="Century Gothic"/>
              <a:cs typeface="Century Gothic"/>
              <a:sym typeface="Century Gothic"/>
            </a:endParaRPr>
          </a:p>
        </p:txBody>
      </p:sp>
      <p:pic>
        <p:nvPicPr>
          <p:cNvPr id="413" name="Google Shape;413;p29"/>
          <p:cNvPicPr preferRelativeResize="0"/>
          <p:nvPr/>
        </p:nvPicPr>
        <p:blipFill rotWithShape="1">
          <a:blip r:embed="rId7">
            <a:alphaModFix/>
          </a:blip>
          <a:srcRect b="0" l="396" r="396" t="0"/>
          <a:stretch/>
        </p:blipFill>
        <p:spPr>
          <a:xfrm>
            <a:off x="503000" y="1607501"/>
            <a:ext cx="9455252" cy="39480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descr="A picture containing clock&#10;&#10;Description automatically generated" id="419" name="Google Shape;419;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0" name="Google Shape;420;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1" name="Google Shape;421;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2" name="Google Shape;422;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3" name="Google Shape;423;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A Desert in Bloom</a:t>
            </a:r>
            <a:endParaRPr b="0" i="0" sz="1400" u="none" cap="none" strike="noStrike">
              <a:solidFill>
                <a:srgbClr val="000000"/>
              </a:solidFill>
              <a:latin typeface="Century Gothic"/>
              <a:ea typeface="Century Gothic"/>
              <a:cs typeface="Century Gothic"/>
              <a:sym typeface="Century Gothic"/>
            </a:endParaRPr>
          </a:p>
        </p:txBody>
      </p:sp>
      <p:sp>
        <p:nvSpPr>
          <p:cNvPr id="424" name="Google Shape;424;p30"/>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72, 73</a:t>
            </a:r>
            <a:endParaRPr b="0" i="0" sz="1400" u="none" cap="none" strike="noStrike">
              <a:solidFill>
                <a:srgbClr val="000000"/>
              </a:solidFill>
              <a:latin typeface="Century Gothic"/>
              <a:ea typeface="Century Gothic"/>
              <a:cs typeface="Century Gothic"/>
              <a:sym typeface="Century Gothic"/>
            </a:endParaRPr>
          </a:p>
        </p:txBody>
      </p:sp>
      <p:pic>
        <p:nvPicPr>
          <p:cNvPr id="425" name="Google Shape;425;p30"/>
          <p:cNvPicPr preferRelativeResize="0"/>
          <p:nvPr/>
        </p:nvPicPr>
        <p:blipFill rotWithShape="1">
          <a:blip r:embed="rId6">
            <a:alphaModFix/>
          </a:blip>
          <a:srcRect b="0" l="573" r="583" t="0"/>
          <a:stretch/>
        </p:blipFill>
        <p:spPr>
          <a:xfrm>
            <a:off x="814987" y="1550463"/>
            <a:ext cx="9455254" cy="39480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descr="A picture containing clock&#10;&#10;Description automatically generated" id="431" name="Google Shape;431;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2" name="Google Shape;432;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3" name="Google Shape;433;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4" name="Google Shape;434;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5" name="Google Shape;435;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436" name="Google Shape;436;p33"/>
          <p:cNvSpPr txBox="1"/>
          <p:nvPr/>
        </p:nvSpPr>
        <p:spPr>
          <a:xfrm>
            <a:off x="5485107" y="1899966"/>
            <a:ext cx="6534150"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Retell:  </a:t>
            </a:r>
            <a:r>
              <a:rPr b="0" i="0" lang="en-US" sz="3200" u="none" cap="none" strike="noStrike">
                <a:solidFill>
                  <a:schemeClr val="dk1"/>
                </a:solidFill>
                <a:latin typeface="Century Gothic"/>
                <a:ea typeface="Century Gothic"/>
                <a:cs typeface="Century Gothic"/>
                <a:sym typeface="Century Gothic"/>
              </a:rPr>
              <a:t>Talk with a partner about what you found most interesting from the text.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Illustrate:  </a:t>
            </a:r>
            <a:r>
              <a:rPr b="0" i="0" lang="en-US" sz="3200" u="none" cap="none" strike="noStrike">
                <a:solidFill>
                  <a:schemeClr val="dk1"/>
                </a:solidFill>
                <a:latin typeface="Century Gothic"/>
                <a:ea typeface="Century Gothic"/>
                <a:cs typeface="Century Gothic"/>
                <a:sym typeface="Century Gothic"/>
              </a:rPr>
              <a:t>Draw the steps in the sequence discussed in the text.</a:t>
            </a:r>
            <a:endParaRPr b="0" i="0" sz="3200" u="none" cap="none" strike="noStrike">
              <a:solidFill>
                <a:schemeClr val="dk1"/>
              </a:solidFill>
              <a:latin typeface="Century Gothic"/>
              <a:ea typeface="Century Gothic"/>
              <a:cs typeface="Century Gothic"/>
              <a:sym typeface="Century Gothic"/>
            </a:endParaRPr>
          </a:p>
        </p:txBody>
      </p:sp>
      <p:pic>
        <p:nvPicPr>
          <p:cNvPr id="437" name="Google Shape;437;p33"/>
          <p:cNvPicPr preferRelativeResize="0"/>
          <p:nvPr/>
        </p:nvPicPr>
        <p:blipFill rotWithShape="1">
          <a:blip r:embed="rId6">
            <a:alphaModFix/>
          </a:blip>
          <a:srcRect b="0" l="0" r="0" t="0"/>
          <a:stretch/>
        </p:blipFill>
        <p:spPr>
          <a:xfrm>
            <a:off x="453259" y="1458372"/>
            <a:ext cx="4813699" cy="39412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descr="A picture containing clock&#10;&#10;Description automatically generated" id="443" name="Google Shape;443;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4" name="Google Shape;444;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5" name="Google Shape;445;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6" name="Google Shape;446;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7" name="Google Shape;447;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48" name="Google Shape;448;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74</a:t>
            </a:r>
            <a:endParaRPr b="0" i="0" sz="1400" u="none" cap="none" strike="noStrike">
              <a:solidFill>
                <a:srgbClr val="000000"/>
              </a:solidFill>
              <a:latin typeface="Century Gothic"/>
              <a:ea typeface="Century Gothic"/>
              <a:cs typeface="Century Gothic"/>
              <a:sym typeface="Century Gothic"/>
            </a:endParaRPr>
          </a:p>
        </p:txBody>
      </p:sp>
      <p:sp>
        <p:nvSpPr>
          <p:cNvPr id="449" name="Google Shape;449;p60"/>
          <p:cNvSpPr txBox="1"/>
          <p:nvPr/>
        </p:nvSpPr>
        <p:spPr>
          <a:xfrm>
            <a:off x="7447198" y="2403529"/>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74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50" name="Google Shape;450;p60"/>
          <p:cNvPicPr preferRelativeResize="0"/>
          <p:nvPr/>
        </p:nvPicPr>
        <p:blipFill rotWithShape="1">
          <a:blip r:embed="rId6">
            <a:alphaModFix/>
          </a:blip>
          <a:srcRect b="0" l="0" r="0" t="0"/>
          <a:stretch/>
        </p:blipFill>
        <p:spPr>
          <a:xfrm>
            <a:off x="1339273" y="1297873"/>
            <a:ext cx="5706845" cy="47435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descr="A picture containing clock&#10;&#10;Description automatically generated" id="456" name="Google Shape;456;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7" name="Google Shape;457;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8" name="Google Shape;458;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9" name="Google Shape;459;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0" name="Google Shape;460;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61" name="Google Shape;461;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a:t>
            </a:r>
            <a:r>
              <a:rPr b="1" i="0" lang="en-US" sz="2400" u="none" cap="none" strike="noStrike">
                <a:solidFill>
                  <a:schemeClr val="lt1"/>
                </a:solidFill>
                <a:latin typeface="Century Gothic"/>
                <a:ea typeface="Century Gothic"/>
                <a:cs typeface="Century Gothic"/>
                <a:sym typeface="Century Gothic"/>
              </a:rPr>
              <a:t>75</a:t>
            </a:r>
            <a:endParaRPr b="0" i="0" sz="1400" u="none" cap="none" strike="noStrike">
              <a:solidFill>
                <a:srgbClr val="000000"/>
              </a:solidFill>
              <a:latin typeface="Arial"/>
              <a:ea typeface="Arial"/>
              <a:cs typeface="Arial"/>
              <a:sym typeface="Arial"/>
            </a:endParaRPr>
          </a:p>
        </p:txBody>
      </p:sp>
      <p:sp>
        <p:nvSpPr>
          <p:cNvPr id="462" name="Google Shape;462;p34"/>
          <p:cNvSpPr txBox="1"/>
          <p:nvPr/>
        </p:nvSpPr>
        <p:spPr>
          <a:xfrm>
            <a:off x="7086750" y="2247250"/>
            <a:ext cx="4638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75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63" name="Google Shape;463;p34"/>
          <p:cNvPicPr preferRelativeResize="0"/>
          <p:nvPr/>
        </p:nvPicPr>
        <p:blipFill rotWithShape="1">
          <a:blip r:embed="rId6">
            <a:alphaModFix/>
          </a:blip>
          <a:srcRect b="0" l="0" r="0" t="0"/>
          <a:stretch/>
        </p:blipFill>
        <p:spPr>
          <a:xfrm>
            <a:off x="819040" y="1297873"/>
            <a:ext cx="5712553" cy="46997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descr="A picture containing clock&#10;&#10;Description automatically generated" id="469" name="Google Shape;469;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0" name="Google Shape;470;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1" name="Google Shape;471;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2" name="Google Shape;472;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3" name="Google Shape;473;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474" name="Google Shape;474;p35"/>
          <p:cNvSpPr txBox="1"/>
          <p:nvPr/>
        </p:nvSpPr>
        <p:spPr>
          <a:xfrm>
            <a:off x="1393368" y="4709381"/>
            <a:ext cx="94053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Let’s </a:t>
            </a:r>
            <a:r>
              <a:rPr b="1" i="0" lang="en-US" sz="3200" u="none" cap="none" strike="noStrike">
                <a:solidFill>
                  <a:srgbClr val="000000"/>
                </a:solidFill>
                <a:latin typeface="Century Gothic"/>
                <a:ea typeface="Century Gothic"/>
                <a:cs typeface="Century Gothic"/>
                <a:sym typeface="Century Gothic"/>
              </a:rPr>
              <a:t>think </a:t>
            </a:r>
            <a:r>
              <a:rPr b="0" i="0" lang="en-US" sz="3200" u="none" cap="none" strike="noStrike">
                <a:solidFill>
                  <a:srgbClr val="000000"/>
                </a:solidFill>
                <a:latin typeface="Century Gothic"/>
                <a:ea typeface="Century Gothic"/>
                <a:cs typeface="Century Gothic"/>
                <a:sym typeface="Century Gothic"/>
              </a:rPr>
              <a:t>of questions we could ask about thunderstorms using the question words.</a:t>
            </a:r>
            <a:endParaRPr b="0" i="0" sz="3200" u="none" cap="none" strike="noStrike">
              <a:solidFill>
                <a:srgbClr val="000000"/>
              </a:solidFill>
              <a:latin typeface="Arial"/>
              <a:ea typeface="Arial"/>
              <a:cs typeface="Arial"/>
              <a:sym typeface="Arial"/>
            </a:endParaRPr>
          </a:p>
        </p:txBody>
      </p:sp>
      <p:sp>
        <p:nvSpPr>
          <p:cNvPr id="475" name="Google Shape;475;p35"/>
          <p:cNvSpPr txBox="1"/>
          <p:nvPr/>
        </p:nvSpPr>
        <p:spPr>
          <a:xfrm>
            <a:off x="819006" y="1766004"/>
            <a:ext cx="25194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who</a:t>
            </a:r>
            <a:endParaRPr b="0" i="0" sz="4400" u="none" cap="none" strike="noStrike">
              <a:solidFill>
                <a:srgbClr val="000000"/>
              </a:solidFill>
              <a:latin typeface="Century Gothic"/>
              <a:ea typeface="Century Gothic"/>
              <a:cs typeface="Century Gothic"/>
              <a:sym typeface="Century Gothic"/>
            </a:endParaRPr>
          </a:p>
        </p:txBody>
      </p:sp>
      <p:sp>
        <p:nvSpPr>
          <p:cNvPr id="476" name="Google Shape;476;p35"/>
          <p:cNvSpPr txBox="1"/>
          <p:nvPr/>
        </p:nvSpPr>
        <p:spPr>
          <a:xfrm>
            <a:off x="4282904" y="1765998"/>
            <a:ext cx="25194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what</a:t>
            </a:r>
            <a:endParaRPr b="0" i="0" sz="4400" u="none" cap="none" strike="noStrike">
              <a:solidFill>
                <a:srgbClr val="000000"/>
              </a:solidFill>
              <a:latin typeface="Century Gothic"/>
              <a:ea typeface="Century Gothic"/>
              <a:cs typeface="Century Gothic"/>
              <a:sym typeface="Century Gothic"/>
            </a:endParaRPr>
          </a:p>
        </p:txBody>
      </p:sp>
      <p:sp>
        <p:nvSpPr>
          <p:cNvPr id="477" name="Google Shape;477;p35"/>
          <p:cNvSpPr txBox="1"/>
          <p:nvPr/>
        </p:nvSpPr>
        <p:spPr>
          <a:xfrm>
            <a:off x="7716652" y="1752331"/>
            <a:ext cx="25194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where</a:t>
            </a:r>
            <a:endParaRPr b="0" i="0" sz="4400" u="none" cap="none" strike="noStrike">
              <a:solidFill>
                <a:srgbClr val="000000"/>
              </a:solidFill>
              <a:latin typeface="Century Gothic"/>
              <a:ea typeface="Century Gothic"/>
              <a:cs typeface="Century Gothic"/>
              <a:sym typeface="Century Gothic"/>
            </a:endParaRPr>
          </a:p>
        </p:txBody>
      </p:sp>
      <p:sp>
        <p:nvSpPr>
          <p:cNvPr id="478" name="Google Shape;478;p35"/>
          <p:cNvSpPr txBox="1"/>
          <p:nvPr/>
        </p:nvSpPr>
        <p:spPr>
          <a:xfrm>
            <a:off x="819003" y="2927860"/>
            <a:ext cx="25194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when</a:t>
            </a:r>
            <a:endParaRPr b="0" i="0" sz="4400" u="none" cap="none" strike="noStrike">
              <a:solidFill>
                <a:srgbClr val="000000"/>
              </a:solidFill>
              <a:latin typeface="Century Gothic"/>
              <a:ea typeface="Century Gothic"/>
              <a:cs typeface="Century Gothic"/>
              <a:sym typeface="Century Gothic"/>
            </a:endParaRPr>
          </a:p>
        </p:txBody>
      </p:sp>
      <p:sp>
        <p:nvSpPr>
          <p:cNvPr id="479" name="Google Shape;479;p35"/>
          <p:cNvSpPr txBox="1"/>
          <p:nvPr/>
        </p:nvSpPr>
        <p:spPr>
          <a:xfrm>
            <a:off x="4282904" y="2949227"/>
            <a:ext cx="25194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why</a:t>
            </a:r>
            <a:endParaRPr b="0" i="0" sz="4400" u="none" cap="none" strike="noStrike">
              <a:solidFill>
                <a:srgbClr val="000000"/>
              </a:solidFill>
              <a:latin typeface="Century Gothic"/>
              <a:ea typeface="Century Gothic"/>
              <a:cs typeface="Century Gothic"/>
              <a:sym typeface="Century Gothic"/>
            </a:endParaRPr>
          </a:p>
        </p:txBody>
      </p:sp>
      <p:sp>
        <p:nvSpPr>
          <p:cNvPr id="480" name="Google Shape;480;p35"/>
          <p:cNvSpPr txBox="1"/>
          <p:nvPr/>
        </p:nvSpPr>
        <p:spPr>
          <a:xfrm>
            <a:off x="7746805" y="2900525"/>
            <a:ext cx="25194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how</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descr="A picture containing clock&#10;&#10;Description automatically generated" id="486" name="Google Shape;486;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7" name="Google Shape;487;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8" name="Google Shape;488;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9" name="Google Shape;489;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0" name="Google Shape;490;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91" name="Google Shape;491;p36"/>
          <p:cNvSpPr txBox="1"/>
          <p:nvPr/>
        </p:nvSpPr>
        <p:spPr>
          <a:xfrm>
            <a:off x="1021720" y="1875647"/>
            <a:ext cx="9557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Continue </a:t>
            </a:r>
            <a:r>
              <a:rPr b="0" i="0" lang="en-US" sz="3200" u="none" cap="none" strike="noStrike">
                <a:solidFill>
                  <a:schemeClr val="dk1"/>
                </a:solidFill>
                <a:latin typeface="Century Gothic"/>
                <a:ea typeface="Century Gothic"/>
                <a:cs typeface="Century Gothic"/>
                <a:sym typeface="Century Gothic"/>
              </a:rPr>
              <a:t>writing your book.  Make sure to </a:t>
            </a:r>
            <a:r>
              <a:rPr b="1" i="0" lang="en-US" sz="3200" u="none" cap="none" strike="noStrike">
                <a:solidFill>
                  <a:schemeClr val="dk1"/>
                </a:solidFill>
                <a:latin typeface="Century Gothic"/>
                <a:ea typeface="Century Gothic"/>
                <a:cs typeface="Century Gothic"/>
                <a:sym typeface="Century Gothic"/>
              </a:rPr>
              <a:t>use </a:t>
            </a:r>
            <a:r>
              <a:rPr b="0" i="0" lang="en-US" sz="3200" u="none" cap="none" strike="noStrike">
                <a:solidFill>
                  <a:schemeClr val="dk1"/>
                </a:solidFill>
                <a:latin typeface="Century Gothic"/>
                <a:ea typeface="Century Gothic"/>
                <a:cs typeface="Century Gothic"/>
                <a:sym typeface="Century Gothic"/>
              </a:rPr>
              <a:t>a variety of question words.</a:t>
            </a:r>
            <a:endParaRPr b="0" i="0" sz="3200" u="none" cap="none" strike="noStrike">
              <a:solidFill>
                <a:schemeClr val="dk1"/>
              </a:solidFill>
              <a:latin typeface="Century Gothic"/>
              <a:ea typeface="Century Gothic"/>
              <a:cs typeface="Century Gothic"/>
              <a:sym typeface="Century Gothic"/>
            </a:endParaRPr>
          </a:p>
        </p:txBody>
      </p:sp>
      <p:sp>
        <p:nvSpPr>
          <p:cNvPr id="492" name="Google Shape;492;p36"/>
          <p:cNvSpPr txBox="1"/>
          <p:nvPr/>
        </p:nvSpPr>
        <p:spPr>
          <a:xfrm>
            <a:off x="1021723" y="3814061"/>
            <a:ext cx="854815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one question and </a:t>
            </a:r>
            <a:r>
              <a:rPr b="1" i="0" lang="en-US" sz="3200" u="none" cap="none" strike="noStrike">
                <a:solidFill>
                  <a:schemeClr val="dk1"/>
                </a:solidFill>
                <a:latin typeface="Century Gothic"/>
                <a:ea typeface="Century Gothic"/>
                <a:cs typeface="Century Gothic"/>
                <a:sym typeface="Century Gothic"/>
              </a:rPr>
              <a:t>explain</a:t>
            </a:r>
            <a:r>
              <a:rPr b="0" i="0" lang="en-US" sz="3200" u="none" cap="none" strike="noStrike">
                <a:solidFill>
                  <a:schemeClr val="dk1"/>
                </a:solidFill>
                <a:latin typeface="Century Gothic"/>
                <a:ea typeface="Century Gothic"/>
                <a:cs typeface="Century Gothic"/>
                <a:sym typeface="Century Gothic"/>
              </a:rPr>
              <a:t> why you chose that question word to start your question.</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493" name="Google Shape;493;p36"/>
          <p:cNvPicPr preferRelativeResize="0"/>
          <p:nvPr/>
        </p:nvPicPr>
        <p:blipFill rotWithShape="1">
          <a:blip r:embed="rId6">
            <a:alphaModFix/>
          </a:blip>
          <a:srcRect b="0" l="0" r="0" t="0"/>
          <a:stretch/>
        </p:blipFill>
        <p:spPr>
          <a:xfrm>
            <a:off x="9194643" y="3363686"/>
            <a:ext cx="2429785" cy="24297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descr="A picture containing clock&#10;&#10;Description automatically generated" id="499" name="Google Shape;499;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0" name="Google Shape;500;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1" name="Google Shape;501;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2" name="Google Shape;502;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3" name="Google Shape;503;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04" name="Google Shape;504;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80</a:t>
            </a:r>
            <a:endParaRPr b="0" i="0" sz="1400" u="none" cap="none" strike="noStrike">
              <a:solidFill>
                <a:srgbClr val="000000"/>
              </a:solidFill>
              <a:latin typeface="Century Gothic"/>
              <a:ea typeface="Century Gothic"/>
              <a:cs typeface="Century Gothic"/>
              <a:sym typeface="Century Gothic"/>
            </a:endParaRPr>
          </a:p>
        </p:txBody>
      </p:sp>
      <p:sp>
        <p:nvSpPr>
          <p:cNvPr id="505" name="Google Shape;505;p37"/>
          <p:cNvSpPr txBox="1"/>
          <p:nvPr/>
        </p:nvSpPr>
        <p:spPr>
          <a:xfrm>
            <a:off x="488302" y="2967300"/>
            <a:ext cx="14394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slip</a:t>
            </a:r>
            <a:endParaRPr b="0" i="0" sz="1400" u="none" cap="none" strike="noStrike">
              <a:solidFill>
                <a:srgbClr val="000000"/>
              </a:solidFill>
              <a:latin typeface="Arial"/>
              <a:ea typeface="Arial"/>
              <a:cs typeface="Arial"/>
              <a:sym typeface="Arial"/>
            </a:endParaRPr>
          </a:p>
        </p:txBody>
      </p:sp>
      <p:sp>
        <p:nvSpPr>
          <p:cNvPr id="506" name="Google Shape;506;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80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07" name="Google Shape;507;p37"/>
          <p:cNvPicPr preferRelativeResize="0"/>
          <p:nvPr/>
        </p:nvPicPr>
        <p:blipFill rotWithShape="1">
          <a:blip r:embed="rId6">
            <a:alphaModFix/>
          </a:blip>
          <a:srcRect b="0" l="0" r="0" t="0"/>
          <a:stretch/>
        </p:blipFill>
        <p:spPr>
          <a:xfrm>
            <a:off x="2203541" y="1459742"/>
            <a:ext cx="5369611" cy="44276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A picture containing clock&#10;&#10;Description automatically generated" id="513" name="Google Shape;513;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4" name="Google Shape;514;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5" name="Google Shape;515;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6" name="Google Shape;516;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7" name="Google Shape;517;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18" name="Google Shape;518;p38"/>
          <p:cNvSpPr txBox="1"/>
          <p:nvPr/>
        </p:nvSpPr>
        <p:spPr>
          <a:xfrm>
            <a:off x="2613263" y="1750450"/>
            <a:ext cx="5858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What did Jane play</a:t>
            </a:r>
            <a:r>
              <a:rPr b="0" i="0" lang="en-US" sz="40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Jane played baseball.</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What a great game!</a:t>
            </a:r>
            <a:endParaRPr b="0" i="0" sz="4000" u="none" cap="none" strike="noStrike">
              <a:solidFill>
                <a:srgbClr val="000000"/>
              </a:solidFill>
              <a:latin typeface="Century Gothic"/>
              <a:ea typeface="Century Gothic"/>
              <a:cs typeface="Century Gothic"/>
              <a:sym typeface="Century Gothic"/>
            </a:endParaRPr>
          </a:p>
        </p:txBody>
      </p:sp>
      <p:sp>
        <p:nvSpPr>
          <p:cNvPr id="519" name="Google Shape;519;p38"/>
          <p:cNvSpPr txBox="1"/>
          <p:nvPr/>
        </p:nvSpPr>
        <p:spPr>
          <a:xfrm>
            <a:off x="2295127" y="5249893"/>
            <a:ext cx="6718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What</a:t>
            </a:r>
            <a:r>
              <a:rPr b="0" i="0" lang="en-US" sz="2800" u="none" cap="none" strike="noStrike">
                <a:solidFill>
                  <a:schemeClr val="dk1"/>
                </a:solidFill>
                <a:latin typeface="Century Gothic"/>
                <a:ea typeface="Century Gothic"/>
                <a:cs typeface="Century Gothic"/>
                <a:sym typeface="Century Gothic"/>
              </a:rPr>
              <a:t> is the punctuation mark at the end of each sentence</a:t>
            </a:r>
            <a:r>
              <a:rPr b="0" i="0" lang="en-US" sz="2800" u="none" cap="none" strike="noStrike">
                <a:solidFill>
                  <a:schemeClr val="dk1"/>
                </a:solidFill>
                <a:latin typeface="Arial"/>
                <a:ea typeface="Arial"/>
                <a:cs typeface="Arial"/>
                <a:sym typeface="Arial"/>
              </a:rPr>
              <a:t>?</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descr="A picture containing drawing, lamp&#10;&#10;Description automatically generated" id="524" name="Google Shape;524;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25" name="Google Shape;525;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26" name="Google Shape;526;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27" name="Google Shape;527;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28" name="Google Shape;528;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29" name="Google Shape;529;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descr="A picture containing clock&#10;&#10;Description automatically generated" id="535" name="Google Shape;535;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36" name="Google Shape;536;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37" name="Google Shape;537;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8" name="Google Shape;538;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39" name="Google Shape;539;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40" name="Google Shape;540;p40"/>
          <p:cNvSpPr txBox="1"/>
          <p:nvPr/>
        </p:nvSpPr>
        <p:spPr>
          <a:xfrm>
            <a:off x="3372682" y="3348271"/>
            <a:ext cx="49286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lunchroom</a:t>
            </a:r>
            <a:endParaRPr b="0" i="0" sz="1400" u="none" cap="none" strike="noStrike">
              <a:solidFill>
                <a:srgbClr val="000000"/>
              </a:solidFill>
              <a:latin typeface="Century Gothic"/>
              <a:ea typeface="Century Gothic"/>
              <a:cs typeface="Century Gothic"/>
              <a:sym typeface="Century Gothic"/>
            </a:endParaRPr>
          </a:p>
        </p:txBody>
      </p:sp>
      <p:sp>
        <p:nvSpPr>
          <p:cNvPr id="541" name="Google Shape;541;p40"/>
          <p:cNvSpPr txBox="1"/>
          <p:nvPr/>
        </p:nvSpPr>
        <p:spPr>
          <a:xfrm>
            <a:off x="3372682" y="5051551"/>
            <a:ext cx="49286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bathtub</a:t>
            </a:r>
            <a:endParaRPr b="0" i="0" sz="1400" u="none" cap="none" strike="noStrike">
              <a:solidFill>
                <a:srgbClr val="000000"/>
              </a:solidFill>
              <a:latin typeface="Century Gothic"/>
              <a:ea typeface="Century Gothic"/>
              <a:cs typeface="Century Gothic"/>
              <a:sym typeface="Century Gothic"/>
            </a:endParaRPr>
          </a:p>
        </p:txBody>
      </p:sp>
      <p:sp>
        <p:nvSpPr>
          <p:cNvPr id="542" name="Google Shape;542;p40"/>
          <p:cNvSpPr txBox="1"/>
          <p:nvPr/>
        </p:nvSpPr>
        <p:spPr>
          <a:xfrm>
            <a:off x="3372682" y="1644992"/>
            <a:ext cx="49286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backpack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descr="A picture containing clock&#10;&#10;Description automatically generated" id="548" name="Google Shape;548;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49" name="Google Shape;549;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50" name="Google Shape;550;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1" name="Google Shape;551;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52" name="Google Shape;552;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54</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53" name="Google Shape;553;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54" name="Google Shape;554;p41"/>
          <p:cNvSpPr txBox="1"/>
          <p:nvPr/>
        </p:nvSpPr>
        <p:spPr>
          <a:xfrm>
            <a:off x="8772618" y="2229005"/>
            <a:ext cx="3571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55" name="Google Shape;555;p41"/>
          <p:cNvSpPr txBox="1"/>
          <p:nvPr/>
        </p:nvSpPr>
        <p:spPr>
          <a:xfrm>
            <a:off x="563201" y="2229005"/>
            <a:ext cx="20733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just</a:t>
            </a:r>
            <a:endParaRPr b="0" i="0" sz="1400" u="none" cap="none" strike="noStrike">
              <a:solidFill>
                <a:srgbClr val="000000"/>
              </a:solidFill>
              <a:latin typeface="Century Gothic"/>
              <a:ea typeface="Century Gothic"/>
              <a:cs typeface="Century Gothic"/>
              <a:sym typeface="Century Gothic"/>
            </a:endParaRPr>
          </a:p>
        </p:txBody>
      </p:sp>
      <p:sp>
        <p:nvSpPr>
          <p:cNvPr id="556" name="Google Shape;556;p41"/>
          <p:cNvSpPr txBox="1"/>
          <p:nvPr/>
        </p:nvSpPr>
        <p:spPr>
          <a:xfrm>
            <a:off x="551683" y="4072335"/>
            <a:ext cx="20733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grab</a:t>
            </a:r>
            <a:endParaRPr b="0" i="0" sz="1400" u="none" cap="none" strike="noStrike">
              <a:solidFill>
                <a:srgbClr val="000000"/>
              </a:solidFill>
              <a:latin typeface="Century Gothic"/>
              <a:ea typeface="Century Gothic"/>
              <a:cs typeface="Century Gothic"/>
              <a:sym typeface="Century Gothic"/>
            </a:endParaRPr>
          </a:p>
        </p:txBody>
      </p:sp>
      <p:pic>
        <p:nvPicPr>
          <p:cNvPr id="557" name="Google Shape;557;p41"/>
          <p:cNvPicPr preferRelativeResize="0"/>
          <p:nvPr/>
        </p:nvPicPr>
        <p:blipFill rotWithShape="1">
          <a:blip r:embed="rId6">
            <a:alphaModFix/>
          </a:blip>
          <a:srcRect b="0" l="0" r="0" t="0"/>
          <a:stretch/>
        </p:blipFill>
        <p:spPr>
          <a:xfrm>
            <a:off x="2975822" y="1397867"/>
            <a:ext cx="5539381" cy="45830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descr="A picture containing clock&#10;&#10;Description automatically generated" id="563" name="Google Shape;563;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4" name="Google Shape;564;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5" name="Google Shape;565;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6" name="Google Shape;566;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7" name="Google Shape;567;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68" name="Google Shape;568;p64"/>
          <p:cNvSpPr txBox="1"/>
          <p:nvPr/>
        </p:nvSpPr>
        <p:spPr>
          <a:xfrm>
            <a:off x="597823" y="1575500"/>
            <a:ext cx="25665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eat</a:t>
            </a:r>
            <a:endParaRPr b="0" i="0" sz="1400" u="none" cap="none" strike="noStrike">
              <a:solidFill>
                <a:srgbClr val="000000"/>
              </a:solidFill>
              <a:latin typeface="Century Gothic"/>
              <a:ea typeface="Century Gothic"/>
              <a:cs typeface="Century Gothic"/>
              <a:sym typeface="Century Gothic"/>
            </a:endParaRPr>
          </a:p>
        </p:txBody>
      </p:sp>
      <p:sp>
        <p:nvSpPr>
          <p:cNvPr id="569" name="Google Shape;569;p64"/>
          <p:cNvSpPr txBox="1"/>
          <p:nvPr/>
        </p:nvSpPr>
        <p:spPr>
          <a:xfrm>
            <a:off x="609525" y="4550134"/>
            <a:ext cx="25665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walk</a:t>
            </a:r>
            <a:endParaRPr b="0" i="0" sz="1400" u="none" cap="none" strike="noStrike">
              <a:solidFill>
                <a:srgbClr val="000000"/>
              </a:solidFill>
              <a:latin typeface="Century Gothic"/>
              <a:ea typeface="Century Gothic"/>
              <a:cs typeface="Century Gothic"/>
              <a:sym typeface="Century Gothic"/>
            </a:endParaRPr>
          </a:p>
        </p:txBody>
      </p:sp>
      <p:sp>
        <p:nvSpPr>
          <p:cNvPr id="570" name="Google Shape;570;p64"/>
          <p:cNvSpPr txBox="1"/>
          <p:nvPr/>
        </p:nvSpPr>
        <p:spPr>
          <a:xfrm>
            <a:off x="609525" y="3043714"/>
            <a:ext cx="25665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soon</a:t>
            </a:r>
            <a:endParaRPr b="0" i="0" sz="1400" u="none" cap="none" strike="noStrike">
              <a:solidFill>
                <a:srgbClr val="000000"/>
              </a:solidFill>
              <a:latin typeface="Century Gothic"/>
              <a:ea typeface="Century Gothic"/>
              <a:cs typeface="Century Gothic"/>
              <a:sym typeface="Century Gothic"/>
            </a:endParaRPr>
          </a:p>
        </p:txBody>
      </p:sp>
      <p:sp>
        <p:nvSpPr>
          <p:cNvPr id="571" name="Google Shape;571;p6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55</a:t>
            </a:r>
            <a:endParaRPr b="0" i="0" sz="1400" u="none" cap="none" strike="noStrike">
              <a:solidFill>
                <a:srgbClr val="000000"/>
              </a:solidFill>
              <a:latin typeface="Century Gothic"/>
              <a:ea typeface="Century Gothic"/>
              <a:cs typeface="Century Gothic"/>
              <a:sym typeface="Century Gothic"/>
            </a:endParaRPr>
          </a:p>
        </p:txBody>
      </p:sp>
      <p:pic>
        <p:nvPicPr>
          <p:cNvPr id="572" name="Google Shape;572;p64"/>
          <p:cNvPicPr preferRelativeResize="0"/>
          <p:nvPr/>
        </p:nvPicPr>
        <p:blipFill rotWithShape="1">
          <a:blip r:embed="rId6">
            <a:alphaModFix/>
          </a:blip>
          <a:srcRect b="0" l="0" r="0" t="0"/>
          <a:stretch/>
        </p:blipFill>
        <p:spPr>
          <a:xfrm>
            <a:off x="3573109" y="1297878"/>
            <a:ext cx="5683811" cy="47534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73" name="Google Shape;573;p64"/>
          <p:cNvSpPr txBox="1"/>
          <p:nvPr/>
        </p:nvSpPr>
        <p:spPr>
          <a:xfrm>
            <a:off x="9501900" y="2397750"/>
            <a:ext cx="26901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a:t>
            </a:r>
            <a:r>
              <a:rPr lang="en-US" sz="3200">
                <a:solidFill>
                  <a:schemeClr val="dk1"/>
                </a:solidFill>
                <a:latin typeface="Century Gothic"/>
                <a:ea typeface="Century Gothic"/>
                <a:cs typeface="Century Gothic"/>
                <a:sym typeface="Century Gothic"/>
              </a:rPr>
              <a:t>5</a:t>
            </a:r>
            <a:r>
              <a:rPr b="0" i="0" lang="en-US" sz="3200" u="none" cap="none" strike="noStrike">
                <a:solidFill>
                  <a:schemeClr val="dk1"/>
                </a:solidFill>
                <a:latin typeface="Century Gothic"/>
                <a:ea typeface="Century Gothic"/>
                <a:cs typeface="Century Gothic"/>
                <a:sym typeface="Century Gothic"/>
              </a:rPr>
              <a:t>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descr="A picture containing clock&#10;&#10;Description automatically generated" id="579" name="Google Shape;579;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0" name="Google Shape;580;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1" name="Google Shape;581;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2" name="Google Shape;582;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3" name="Google Shape;583;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Text Structure</a:t>
            </a:r>
            <a:endParaRPr b="0" i="0" sz="1400" u="none" cap="none" strike="noStrike">
              <a:solidFill>
                <a:srgbClr val="000000"/>
              </a:solidFill>
              <a:latin typeface="Century Gothic"/>
              <a:ea typeface="Century Gothic"/>
              <a:cs typeface="Century Gothic"/>
              <a:sym typeface="Century Gothic"/>
            </a:endParaRPr>
          </a:p>
        </p:txBody>
      </p:sp>
      <p:sp>
        <p:nvSpPr>
          <p:cNvPr id="584" name="Google Shape;584;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65</a:t>
            </a:r>
            <a:endParaRPr b="0" i="0" sz="1400" u="none" cap="none" strike="noStrike">
              <a:solidFill>
                <a:srgbClr val="000000"/>
              </a:solidFill>
              <a:latin typeface="Century Gothic"/>
              <a:ea typeface="Century Gothic"/>
              <a:cs typeface="Century Gothic"/>
              <a:sym typeface="Century Gothic"/>
            </a:endParaRPr>
          </a:p>
        </p:txBody>
      </p:sp>
      <p:pic>
        <p:nvPicPr>
          <p:cNvPr id="585" name="Google Shape;585;p43"/>
          <p:cNvPicPr preferRelativeResize="0"/>
          <p:nvPr/>
        </p:nvPicPr>
        <p:blipFill rotWithShape="1">
          <a:blip r:embed="rId6">
            <a:alphaModFix/>
          </a:blip>
          <a:srcRect b="0" l="0" r="0" t="0"/>
          <a:stretch/>
        </p:blipFill>
        <p:spPr>
          <a:xfrm>
            <a:off x="2531163" y="1335826"/>
            <a:ext cx="6213991" cy="50877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4" name="Google Shape;11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5" name="Google Shape;11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 name="Google Shape;11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7" name="Google Shape;117;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18" name="Google Shape;118;p7"/>
          <p:cNvSpPr txBox="1"/>
          <p:nvPr/>
        </p:nvSpPr>
        <p:spPr>
          <a:xfrm>
            <a:off x="1105041" y="1445389"/>
            <a:ext cx="434784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honey</a:t>
            </a:r>
            <a:endParaRPr b="0" i="0" sz="1400" u="none" cap="none" strike="noStrike">
              <a:solidFill>
                <a:srgbClr val="000000"/>
              </a:solidFill>
              <a:latin typeface="Century Gothic"/>
              <a:ea typeface="Century Gothic"/>
              <a:cs typeface="Century Gothic"/>
              <a:sym typeface="Century Gothic"/>
            </a:endParaRPr>
          </a:p>
        </p:txBody>
      </p:sp>
      <p:sp>
        <p:nvSpPr>
          <p:cNvPr id="119" name="Google Shape;119;p7"/>
          <p:cNvSpPr txBox="1"/>
          <p:nvPr/>
        </p:nvSpPr>
        <p:spPr>
          <a:xfrm>
            <a:off x="6345475" y="1445389"/>
            <a:ext cx="434784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pepper</a:t>
            </a:r>
            <a:endParaRPr b="0" i="0" sz="1400" u="none" cap="none" strike="noStrike">
              <a:solidFill>
                <a:srgbClr val="000000"/>
              </a:solidFill>
              <a:latin typeface="Century Gothic"/>
              <a:ea typeface="Century Gothic"/>
              <a:cs typeface="Century Gothic"/>
              <a:sym typeface="Century Gothic"/>
            </a:endParaRPr>
          </a:p>
        </p:txBody>
      </p:sp>
      <p:sp>
        <p:nvSpPr>
          <p:cNvPr id="120" name="Google Shape;120;p7"/>
          <p:cNvSpPr txBox="1"/>
          <p:nvPr/>
        </p:nvSpPr>
        <p:spPr>
          <a:xfrm>
            <a:off x="1105040" y="3062863"/>
            <a:ext cx="434784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picture</a:t>
            </a:r>
            <a:endParaRPr b="0" i="0" sz="1400" u="none" cap="none" strike="noStrike">
              <a:solidFill>
                <a:srgbClr val="000000"/>
              </a:solidFill>
              <a:latin typeface="Century Gothic"/>
              <a:ea typeface="Century Gothic"/>
              <a:cs typeface="Century Gothic"/>
              <a:sym typeface="Century Gothic"/>
            </a:endParaRPr>
          </a:p>
        </p:txBody>
      </p:sp>
      <p:sp>
        <p:nvSpPr>
          <p:cNvPr id="121" name="Google Shape;121;p7"/>
          <p:cNvSpPr txBox="1"/>
          <p:nvPr/>
        </p:nvSpPr>
        <p:spPr>
          <a:xfrm>
            <a:off x="6345475" y="3062862"/>
            <a:ext cx="434784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machine</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7"/>
          <p:cNvSpPr txBox="1"/>
          <p:nvPr/>
        </p:nvSpPr>
        <p:spPr>
          <a:xfrm>
            <a:off x="1105040" y="4677226"/>
            <a:ext cx="434784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shampoo</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7"/>
          <p:cNvSpPr txBox="1"/>
          <p:nvPr/>
        </p:nvSpPr>
        <p:spPr>
          <a:xfrm>
            <a:off x="6345474" y="4693778"/>
            <a:ext cx="434784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handbag</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descr="A picture containing clock&#10;&#10;Description automatically generated" id="591" name="Google Shape;591;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2" name="Google Shape;592;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3" name="Google Shape;593;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4" name="Google Shape;594;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5" name="Google Shape;595;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 – Find Text Structure</a:t>
            </a:r>
            <a:endParaRPr b="0" i="0" sz="4000" u="none" cap="none" strike="noStrike">
              <a:solidFill>
                <a:srgbClr val="000000"/>
              </a:solidFill>
              <a:latin typeface="Century Gothic"/>
              <a:ea typeface="Century Gothic"/>
              <a:cs typeface="Century Gothic"/>
              <a:sym typeface="Century Gothic"/>
            </a:endParaRPr>
          </a:p>
        </p:txBody>
      </p:sp>
      <p:sp>
        <p:nvSpPr>
          <p:cNvPr id="596" name="Google Shape;596;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68, 69</a:t>
            </a:r>
            <a:endParaRPr b="0" i="0" sz="1400" u="none" cap="none" strike="noStrike">
              <a:solidFill>
                <a:srgbClr val="000000"/>
              </a:solidFill>
              <a:latin typeface="Century Gothic"/>
              <a:ea typeface="Century Gothic"/>
              <a:cs typeface="Century Gothic"/>
              <a:sym typeface="Century Gothic"/>
            </a:endParaRPr>
          </a:p>
        </p:txBody>
      </p:sp>
      <p:sp>
        <p:nvSpPr>
          <p:cNvPr id="597" name="Google Shape;597;p44"/>
          <p:cNvSpPr txBox="1"/>
          <p:nvPr/>
        </p:nvSpPr>
        <p:spPr>
          <a:xfrm>
            <a:off x="9194676" y="2578063"/>
            <a:ext cx="26667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68 in your Student Interactive.</a:t>
            </a:r>
            <a:endParaRPr b="0" i="0" sz="3200" u="none" cap="none" strike="noStrike">
              <a:solidFill>
                <a:srgbClr val="000000"/>
              </a:solidFill>
              <a:latin typeface="Arial"/>
              <a:ea typeface="Arial"/>
              <a:cs typeface="Arial"/>
              <a:sym typeface="Arial"/>
            </a:endParaRPr>
          </a:p>
        </p:txBody>
      </p:sp>
      <p:pic>
        <p:nvPicPr>
          <p:cNvPr id="598" name="Google Shape;598;p44"/>
          <p:cNvPicPr preferRelativeResize="0"/>
          <p:nvPr/>
        </p:nvPicPr>
        <p:blipFill rotWithShape="1">
          <a:blip r:embed="rId6">
            <a:alphaModFix/>
          </a:blip>
          <a:srcRect b="0" l="543" r="553" t="0"/>
          <a:stretch/>
        </p:blipFill>
        <p:spPr>
          <a:xfrm>
            <a:off x="513714" y="1939949"/>
            <a:ext cx="8379677" cy="34989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descr="A picture containing clock&#10;&#10;Description automatically generated" id="604" name="Google Shape;604;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5" name="Google Shape;605;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6" name="Google Shape;606;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7" name="Google Shape;607;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8" name="Google Shape;608;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 – Find Text Structure</a:t>
            </a:r>
            <a:endParaRPr b="0" i="0" sz="4000" u="none" cap="none" strike="noStrike">
              <a:solidFill>
                <a:srgbClr val="000000"/>
              </a:solidFill>
              <a:latin typeface="Century Gothic"/>
              <a:ea typeface="Century Gothic"/>
              <a:cs typeface="Century Gothic"/>
              <a:sym typeface="Century Gothic"/>
            </a:endParaRPr>
          </a:p>
        </p:txBody>
      </p:sp>
      <p:sp>
        <p:nvSpPr>
          <p:cNvPr id="609" name="Google Shape;609;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71</a:t>
            </a:r>
            <a:endParaRPr b="0" i="0" sz="1400" u="none" cap="none" strike="noStrike">
              <a:solidFill>
                <a:srgbClr val="000000"/>
              </a:solidFill>
              <a:latin typeface="Century Gothic"/>
              <a:ea typeface="Century Gothic"/>
              <a:cs typeface="Century Gothic"/>
              <a:sym typeface="Century Gothic"/>
            </a:endParaRPr>
          </a:p>
        </p:txBody>
      </p:sp>
      <p:sp>
        <p:nvSpPr>
          <p:cNvPr id="610" name="Google Shape;610;p31"/>
          <p:cNvSpPr txBox="1"/>
          <p:nvPr/>
        </p:nvSpPr>
        <p:spPr>
          <a:xfrm>
            <a:off x="8807575" y="2719788"/>
            <a:ext cx="28800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71 in your Student Interactive.</a:t>
            </a:r>
            <a:endParaRPr b="0" i="0" sz="3200" u="none" cap="none" strike="noStrike">
              <a:solidFill>
                <a:srgbClr val="000000"/>
              </a:solidFill>
              <a:latin typeface="Arial"/>
              <a:ea typeface="Arial"/>
              <a:cs typeface="Arial"/>
              <a:sym typeface="Arial"/>
            </a:endParaRPr>
          </a:p>
        </p:txBody>
      </p:sp>
      <p:pic>
        <p:nvPicPr>
          <p:cNvPr id="611" name="Google Shape;611;p31"/>
          <p:cNvPicPr preferRelativeResize="0"/>
          <p:nvPr/>
        </p:nvPicPr>
        <p:blipFill rotWithShape="1">
          <a:blip r:embed="rId6">
            <a:alphaModFix/>
          </a:blip>
          <a:srcRect b="0" l="0" r="0" t="0"/>
          <a:stretch/>
        </p:blipFill>
        <p:spPr>
          <a:xfrm>
            <a:off x="2173809" y="1297873"/>
            <a:ext cx="6186296" cy="51262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descr="A picture containing clock&#10;&#10;Description automatically generated" id="617" name="Google Shape;617;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8" name="Google Shape;618;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9" name="Google Shape;619;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0" name="Google Shape;620;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1" name="Google Shape;621;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 – Find Text Structure</a:t>
            </a:r>
            <a:endParaRPr b="0" i="0" sz="4000" u="none" cap="none" strike="noStrike">
              <a:solidFill>
                <a:srgbClr val="000000"/>
              </a:solidFill>
              <a:latin typeface="Century Gothic"/>
              <a:ea typeface="Century Gothic"/>
              <a:cs typeface="Century Gothic"/>
              <a:sym typeface="Century Gothic"/>
            </a:endParaRPr>
          </a:p>
        </p:txBody>
      </p:sp>
      <p:sp>
        <p:nvSpPr>
          <p:cNvPr id="622" name="Google Shape;622;p3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73</a:t>
            </a:r>
            <a:endParaRPr b="0" i="0" sz="1400" u="none" cap="none" strike="noStrike">
              <a:solidFill>
                <a:srgbClr val="000000"/>
              </a:solidFill>
              <a:latin typeface="Century Gothic"/>
              <a:ea typeface="Century Gothic"/>
              <a:cs typeface="Century Gothic"/>
              <a:sym typeface="Century Gothic"/>
            </a:endParaRPr>
          </a:p>
        </p:txBody>
      </p:sp>
      <p:sp>
        <p:nvSpPr>
          <p:cNvPr id="623" name="Google Shape;623;p32"/>
          <p:cNvSpPr txBox="1"/>
          <p:nvPr/>
        </p:nvSpPr>
        <p:spPr>
          <a:xfrm>
            <a:off x="9194651" y="2165950"/>
            <a:ext cx="25632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73 in your Student Interactive.</a:t>
            </a:r>
            <a:endParaRPr b="0" i="0" sz="3200" u="none" cap="none" strike="noStrike">
              <a:solidFill>
                <a:srgbClr val="000000"/>
              </a:solidFill>
              <a:latin typeface="Arial"/>
              <a:ea typeface="Arial"/>
              <a:cs typeface="Arial"/>
              <a:sym typeface="Arial"/>
            </a:endParaRPr>
          </a:p>
        </p:txBody>
      </p:sp>
      <p:pic>
        <p:nvPicPr>
          <p:cNvPr id="624" name="Google Shape;624;p32"/>
          <p:cNvPicPr preferRelativeResize="0"/>
          <p:nvPr/>
        </p:nvPicPr>
        <p:blipFill rotWithShape="1">
          <a:blip r:embed="rId6">
            <a:alphaModFix/>
          </a:blip>
          <a:srcRect b="0" l="0" r="0" t="0"/>
          <a:stretch/>
        </p:blipFill>
        <p:spPr>
          <a:xfrm>
            <a:off x="2334674" y="1344536"/>
            <a:ext cx="6171692" cy="50816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descr="A picture containing clock&#10;&#10;Description automatically generated" id="630" name="Google Shape;630;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1" name="Google Shape;631;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2" name="Google Shape;632;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3" name="Google Shape;633;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4" name="Google Shape;634;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Text Structure</a:t>
            </a:r>
            <a:endParaRPr b="0" i="0" sz="1400" u="none" cap="none" strike="noStrike">
              <a:solidFill>
                <a:srgbClr val="000000"/>
              </a:solidFill>
              <a:latin typeface="Century Gothic"/>
              <a:ea typeface="Century Gothic"/>
              <a:cs typeface="Century Gothic"/>
              <a:sym typeface="Century Gothic"/>
            </a:endParaRPr>
          </a:p>
        </p:txBody>
      </p:sp>
      <p:sp>
        <p:nvSpPr>
          <p:cNvPr id="635" name="Google Shape;635;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76</a:t>
            </a:r>
            <a:endParaRPr b="0" i="0" sz="1400" u="none" cap="none" strike="noStrike">
              <a:solidFill>
                <a:srgbClr val="000000"/>
              </a:solidFill>
              <a:latin typeface="Century Gothic"/>
              <a:ea typeface="Century Gothic"/>
              <a:cs typeface="Century Gothic"/>
              <a:sym typeface="Century Gothic"/>
            </a:endParaRPr>
          </a:p>
        </p:txBody>
      </p:sp>
      <p:sp>
        <p:nvSpPr>
          <p:cNvPr id="636" name="Google Shape;636;p45"/>
          <p:cNvSpPr txBox="1"/>
          <p:nvPr/>
        </p:nvSpPr>
        <p:spPr>
          <a:xfrm>
            <a:off x="7535651" y="2403489"/>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37" name="Google Shape;637;p45"/>
          <p:cNvPicPr preferRelativeResize="0"/>
          <p:nvPr/>
        </p:nvPicPr>
        <p:blipFill rotWithShape="1">
          <a:blip r:embed="rId6">
            <a:alphaModFix/>
          </a:blip>
          <a:srcRect b="0" l="0" r="0" t="0"/>
          <a:stretch/>
        </p:blipFill>
        <p:spPr>
          <a:xfrm>
            <a:off x="1339273" y="1473352"/>
            <a:ext cx="5726807" cy="47308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descr="A picture containing clock&#10;&#10;Description automatically generated" id="643" name="Google Shape;643;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4" name="Google Shape;644;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5" name="Google Shape;645;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6" name="Google Shape;646;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7" name="Google Shape;647;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800" u="none" cap="none" strike="noStrike">
                <a:solidFill>
                  <a:schemeClr val="lt1"/>
                </a:solidFill>
                <a:latin typeface="Century Gothic"/>
                <a:ea typeface="Century Gothic"/>
                <a:cs typeface="Century Gothic"/>
                <a:sym typeface="Century Gothic"/>
              </a:rPr>
              <a:t>   Read Like a Writer, Write For a Reader</a:t>
            </a:r>
            <a:endParaRPr b="0" i="0" sz="3800" u="none" cap="none" strike="noStrike">
              <a:solidFill>
                <a:srgbClr val="000000"/>
              </a:solidFill>
              <a:latin typeface="Century Gothic"/>
              <a:ea typeface="Century Gothic"/>
              <a:cs typeface="Century Gothic"/>
              <a:sym typeface="Century Gothic"/>
            </a:endParaRPr>
          </a:p>
        </p:txBody>
      </p:sp>
      <p:sp>
        <p:nvSpPr>
          <p:cNvPr id="648" name="Google Shape;648;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81</a:t>
            </a:r>
            <a:endParaRPr b="0" i="0" sz="1400" u="none" cap="none" strike="noStrike">
              <a:solidFill>
                <a:srgbClr val="000000"/>
              </a:solidFill>
              <a:latin typeface="Century Gothic"/>
              <a:ea typeface="Century Gothic"/>
              <a:cs typeface="Century Gothic"/>
              <a:sym typeface="Century Gothic"/>
            </a:endParaRPr>
          </a:p>
        </p:txBody>
      </p:sp>
      <p:sp>
        <p:nvSpPr>
          <p:cNvPr id="649" name="Google Shape;649;p46"/>
          <p:cNvSpPr txBox="1"/>
          <p:nvPr/>
        </p:nvSpPr>
        <p:spPr>
          <a:xfrm>
            <a:off x="7078451" y="2260572"/>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50" name="Google Shape;650;p46"/>
          <p:cNvPicPr preferRelativeResize="0"/>
          <p:nvPr/>
        </p:nvPicPr>
        <p:blipFill rotWithShape="1">
          <a:blip r:embed="rId6">
            <a:alphaModFix/>
          </a:blip>
          <a:srcRect b="0" l="0" r="0" t="0"/>
          <a:stretch/>
        </p:blipFill>
        <p:spPr>
          <a:xfrm>
            <a:off x="801430" y="1336368"/>
            <a:ext cx="5688042" cy="47060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pic>
        <p:nvPicPr>
          <p:cNvPr descr="A picture containing clock&#10;&#10;Description automatically generated" id="656" name="Google Shape;656;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7" name="Google Shape;657;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8" name="Google Shape;658;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9" name="Google Shape;659;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0" name="Google Shape;660;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61" name="Google Shape;661;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662" name="Google Shape;662;p47"/>
          <p:cNvPicPr preferRelativeResize="0"/>
          <p:nvPr/>
        </p:nvPicPr>
        <p:blipFill rotWithShape="1">
          <a:blip r:embed="rId7">
            <a:alphaModFix/>
          </a:blip>
          <a:srcRect b="4061" l="0" r="0" t="4060"/>
          <a:stretch/>
        </p:blipFill>
        <p:spPr>
          <a:xfrm>
            <a:off x="1719284" y="1717325"/>
            <a:ext cx="1719459" cy="1989944"/>
          </a:xfrm>
          <a:prstGeom prst="rect">
            <a:avLst/>
          </a:prstGeom>
          <a:noFill/>
          <a:ln cap="flat" cmpd="sng" w="9525">
            <a:solidFill>
              <a:srgbClr val="FFFFFF"/>
            </a:solidFill>
            <a:prstDash val="solid"/>
            <a:round/>
            <a:headEnd len="sm" w="sm" type="none"/>
            <a:tailEnd len="sm" w="sm" type="none"/>
          </a:ln>
        </p:spPr>
      </p:pic>
      <p:pic>
        <p:nvPicPr>
          <p:cNvPr id="663" name="Google Shape;663;p47"/>
          <p:cNvPicPr preferRelativeResize="0"/>
          <p:nvPr/>
        </p:nvPicPr>
        <p:blipFill rotWithShape="1">
          <a:blip r:embed="rId8">
            <a:alphaModFix/>
          </a:blip>
          <a:srcRect b="2864" l="0" r="0" t="2865"/>
          <a:stretch/>
        </p:blipFill>
        <p:spPr>
          <a:xfrm>
            <a:off x="1647001" y="3964896"/>
            <a:ext cx="1864025" cy="2239304"/>
          </a:xfrm>
          <a:prstGeom prst="rect">
            <a:avLst/>
          </a:prstGeom>
          <a:noFill/>
          <a:ln cap="flat" cmpd="sng" w="9525">
            <a:solidFill>
              <a:srgbClr val="FFFFFF"/>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descr="A picture containing clock&#10;&#10;Description automatically generated" id="669" name="Google Shape;669;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0" name="Google Shape;670;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1" name="Google Shape;671;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2" name="Google Shape;672;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3" name="Google Shape;673;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674" name="Google Shape;674;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84</a:t>
            </a:r>
            <a:endParaRPr b="0" i="0" sz="1400" u="none" cap="none" strike="noStrike">
              <a:solidFill>
                <a:srgbClr val="000000"/>
              </a:solidFill>
              <a:latin typeface="Century Gothic"/>
              <a:ea typeface="Century Gothic"/>
              <a:cs typeface="Century Gothic"/>
              <a:sym typeface="Century Gothic"/>
            </a:endParaRPr>
          </a:p>
        </p:txBody>
      </p:sp>
      <p:pic>
        <p:nvPicPr>
          <p:cNvPr id="675" name="Google Shape;675;p48"/>
          <p:cNvPicPr preferRelativeResize="0"/>
          <p:nvPr/>
        </p:nvPicPr>
        <p:blipFill rotWithShape="1">
          <a:blip r:embed="rId6">
            <a:alphaModFix/>
          </a:blip>
          <a:srcRect b="0" l="0" r="0" t="0"/>
          <a:stretch/>
        </p:blipFill>
        <p:spPr>
          <a:xfrm>
            <a:off x="1239620" y="1323993"/>
            <a:ext cx="5704837" cy="47308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76" name="Google Shape;676;p48"/>
          <p:cNvSpPr txBox="1"/>
          <p:nvPr/>
        </p:nvSpPr>
        <p:spPr>
          <a:xfrm>
            <a:off x="7596611" y="2765335"/>
            <a:ext cx="412444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84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descr="A picture containing clock&#10;&#10;Description automatically generated" id="682" name="Google Shape;682;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3" name="Google Shape;683;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4" name="Google Shape;684;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5" name="Google Shape;685;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6" name="Google Shape;686;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87" name="Google Shape;687;p49"/>
          <p:cNvSpPr txBox="1"/>
          <p:nvPr/>
        </p:nvSpPr>
        <p:spPr>
          <a:xfrm>
            <a:off x="819040" y="2324390"/>
            <a:ext cx="9390600"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Write</a:t>
            </a:r>
            <a:r>
              <a:rPr b="0" i="0" lang="en-US" sz="3600" u="none" cap="none" strike="noStrike">
                <a:solidFill>
                  <a:schemeClr val="dk1"/>
                </a:solidFill>
                <a:latin typeface="Century Gothic"/>
                <a:ea typeface="Century Gothic"/>
                <a:cs typeface="Century Gothic"/>
                <a:sym typeface="Century Gothic"/>
              </a:rPr>
              <a:t> questions that begin with a question word and end with a question mark.</a:t>
            </a:r>
            <a:endParaRPr b="0" i="0" sz="3600" u="none" cap="none" strike="noStrike">
              <a:solidFill>
                <a:schemeClr val="dk1"/>
              </a:solidFill>
              <a:latin typeface="Arial"/>
              <a:ea typeface="Arial"/>
              <a:cs typeface="Arial"/>
              <a:sym typeface="Arial"/>
            </a:endParaRPr>
          </a:p>
        </p:txBody>
      </p:sp>
      <p:pic>
        <p:nvPicPr>
          <p:cNvPr descr="Books outline" id="688" name="Google Shape;688;p49"/>
          <p:cNvPicPr preferRelativeResize="0"/>
          <p:nvPr/>
        </p:nvPicPr>
        <p:blipFill rotWithShape="1">
          <a:blip r:embed="rId6">
            <a:alphaModFix/>
          </a:blip>
          <a:srcRect b="0" l="0" r="0" t="0"/>
          <a:stretch/>
        </p:blipFill>
        <p:spPr>
          <a:xfrm>
            <a:off x="6852928" y="3934630"/>
            <a:ext cx="2429785" cy="242978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descr="A picture containing clock&#10;&#10;Description automatically generated" id="694" name="Google Shape;694;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5" name="Google Shape;695;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6" name="Google Shape;696;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7" name="Google Shape;697;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8" name="Google Shape;698;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699" name="Google Shape;699;p51"/>
          <p:cNvSpPr txBox="1"/>
          <p:nvPr/>
        </p:nvSpPr>
        <p:spPr>
          <a:xfrm>
            <a:off x="1967482" y="403474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blot</a:t>
            </a:r>
            <a:endParaRPr b="0" i="0" sz="1400" u="none" cap="none" strike="noStrike">
              <a:solidFill>
                <a:srgbClr val="000000"/>
              </a:solidFill>
              <a:latin typeface="Century Gothic"/>
              <a:ea typeface="Century Gothic"/>
              <a:cs typeface="Century Gothic"/>
              <a:sym typeface="Century Gothic"/>
            </a:endParaRPr>
          </a:p>
        </p:txBody>
      </p:sp>
      <p:sp>
        <p:nvSpPr>
          <p:cNvPr id="700" name="Google Shape;700;p51"/>
          <p:cNvSpPr txBox="1"/>
          <p:nvPr/>
        </p:nvSpPr>
        <p:spPr>
          <a:xfrm>
            <a:off x="6403411" y="249476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drag</a:t>
            </a:r>
            <a:endParaRPr b="0" i="0" sz="1400" u="none" cap="none" strike="noStrike">
              <a:solidFill>
                <a:srgbClr val="000000"/>
              </a:solidFill>
              <a:latin typeface="Century Gothic"/>
              <a:ea typeface="Century Gothic"/>
              <a:cs typeface="Century Gothic"/>
              <a:sym typeface="Century Gothic"/>
            </a:endParaRPr>
          </a:p>
        </p:txBody>
      </p:sp>
      <p:sp>
        <p:nvSpPr>
          <p:cNvPr id="701" name="Google Shape;701;p51"/>
          <p:cNvSpPr txBox="1"/>
          <p:nvPr/>
        </p:nvSpPr>
        <p:spPr>
          <a:xfrm>
            <a:off x="1967482" y="249476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clap</a:t>
            </a:r>
            <a:endParaRPr b="0" i="0" sz="1400" u="none" cap="none" strike="noStrike">
              <a:solidFill>
                <a:srgbClr val="000000"/>
              </a:solidFill>
              <a:latin typeface="Century Gothic"/>
              <a:ea typeface="Century Gothic"/>
              <a:cs typeface="Century Gothic"/>
              <a:sym typeface="Century Gothic"/>
            </a:endParaRPr>
          </a:p>
        </p:txBody>
      </p:sp>
      <p:sp>
        <p:nvSpPr>
          <p:cNvPr id="702" name="Google Shape;702;p51"/>
          <p:cNvSpPr txBox="1"/>
          <p:nvPr/>
        </p:nvSpPr>
        <p:spPr>
          <a:xfrm>
            <a:off x="6403411" y="403474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sled</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descr="A picture containing clock&#10;&#10;Description automatically generated" id="708" name="Google Shape;708;p8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9" name="Google Shape;709;p8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0" name="Google Shape;710;p8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1" name="Google Shape;711;p8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2" name="Google Shape;712;p8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13" name="Google Shape;713;p83"/>
          <p:cNvSpPr txBox="1"/>
          <p:nvPr/>
        </p:nvSpPr>
        <p:spPr>
          <a:xfrm>
            <a:off x="1367336" y="3767030"/>
            <a:ext cx="82314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School is fun</a:t>
            </a:r>
            <a:r>
              <a:rPr b="0" i="0" lang="en-US" sz="4800" u="none" cap="none" strike="noStrike">
                <a:solidFill>
                  <a:schemeClr val="accent1"/>
                </a:solidFill>
                <a:latin typeface="Arial"/>
                <a:ea typeface="Arial"/>
                <a:cs typeface="Arial"/>
                <a:sym typeface="Arial"/>
              </a:rPr>
              <a:t>!</a:t>
            </a:r>
            <a:endParaRPr b="0" i="0" sz="4800" u="none" cap="none" strike="noStrike">
              <a:solidFill>
                <a:schemeClr val="accent1"/>
              </a:solidFill>
              <a:latin typeface="Century Gothic"/>
              <a:ea typeface="Century Gothic"/>
              <a:cs typeface="Century Gothic"/>
              <a:sym typeface="Century Gothic"/>
            </a:endParaRPr>
          </a:p>
        </p:txBody>
      </p:sp>
      <p:sp>
        <p:nvSpPr>
          <p:cNvPr id="714" name="Google Shape;714;p83"/>
          <p:cNvSpPr txBox="1"/>
          <p:nvPr/>
        </p:nvSpPr>
        <p:spPr>
          <a:xfrm>
            <a:off x="1367336" y="2670484"/>
            <a:ext cx="86610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2"/>
                </a:solidFill>
                <a:latin typeface="Century Gothic"/>
                <a:ea typeface="Century Gothic"/>
                <a:cs typeface="Century Gothic"/>
                <a:sym typeface="Century Gothic"/>
              </a:rPr>
              <a:t>You and I are at school.</a:t>
            </a:r>
            <a:endParaRPr b="0" i="0" sz="1400" u="none" cap="none" strike="noStrike">
              <a:solidFill>
                <a:srgbClr val="000000"/>
              </a:solidFill>
              <a:latin typeface="Arial"/>
              <a:ea typeface="Arial"/>
              <a:cs typeface="Arial"/>
              <a:sym typeface="Arial"/>
            </a:endParaRPr>
          </a:p>
        </p:txBody>
      </p:sp>
      <p:sp>
        <p:nvSpPr>
          <p:cNvPr id="715" name="Google Shape;715;p83"/>
          <p:cNvSpPr txBox="1"/>
          <p:nvPr/>
        </p:nvSpPr>
        <p:spPr>
          <a:xfrm>
            <a:off x="1367336" y="1469915"/>
            <a:ext cx="82314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Are we going to school</a:t>
            </a:r>
            <a:r>
              <a:rPr b="0" i="0" lang="en-US" sz="4800" u="none" cap="none" strike="noStrike">
                <a:solidFill>
                  <a:schemeClr val="accent1"/>
                </a:solidFill>
                <a:latin typeface="Arial"/>
                <a:ea typeface="Arial"/>
                <a:cs typeface="Arial"/>
                <a:sym typeface="Arial"/>
              </a:rPr>
              <a:t>?</a:t>
            </a:r>
            <a:endParaRPr b="0" i="0" sz="4800" u="none" cap="none" strike="noStrike">
              <a:solidFill>
                <a:schemeClr val="accent1"/>
              </a:solidFill>
              <a:latin typeface="Arial"/>
              <a:ea typeface="Arial"/>
              <a:cs typeface="Arial"/>
              <a:sym typeface="Arial"/>
            </a:endParaRPr>
          </a:p>
        </p:txBody>
      </p:sp>
      <p:sp>
        <p:nvSpPr>
          <p:cNvPr id="716" name="Google Shape;716;p83"/>
          <p:cNvSpPr txBox="1"/>
          <p:nvPr/>
        </p:nvSpPr>
        <p:spPr>
          <a:xfrm>
            <a:off x="2338682" y="5410126"/>
            <a:ext cx="6718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Identify </a:t>
            </a:r>
            <a:r>
              <a:rPr b="0" i="0" lang="en-US" sz="2800" u="none" cap="none" strike="noStrike">
                <a:solidFill>
                  <a:schemeClr val="dk1"/>
                </a:solidFill>
                <a:latin typeface="Century Gothic"/>
                <a:ea typeface="Century Gothic"/>
                <a:cs typeface="Century Gothic"/>
                <a:sym typeface="Century Gothic"/>
              </a:rPr>
              <a:t>the punctuation mark at the end of each sentence</a:t>
            </a:r>
            <a:r>
              <a:rPr b="0" i="0" lang="en-US" sz="2800" u="none" cap="none" strike="noStrike">
                <a:solidFill>
                  <a:schemeClr val="dk1"/>
                </a:solidFill>
                <a:latin typeface="Arial"/>
                <a:ea typeface="Arial"/>
                <a:cs typeface="Arial"/>
                <a:sym typeface="Arial"/>
              </a:rPr>
              <a:t>.</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descr="A picture containing clock&#10;&#10;Description automatically generated" id="129" name="Google Shape;129;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0" name="Google Shape;130;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1" name="Google Shape;131;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2" name="Google Shape;132;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3" name="Google Shape;133;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34" name="Google Shape;134;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52</a:t>
            </a:r>
            <a:endParaRPr b="0" i="0" sz="1400" u="none" cap="none" strike="noStrike">
              <a:solidFill>
                <a:srgbClr val="000000"/>
              </a:solidFill>
              <a:latin typeface="Century Gothic"/>
              <a:ea typeface="Century Gothic"/>
              <a:cs typeface="Century Gothic"/>
              <a:sym typeface="Century Gothic"/>
            </a:endParaRPr>
          </a:p>
        </p:txBody>
      </p:sp>
      <p:sp>
        <p:nvSpPr>
          <p:cNvPr id="135" name="Google Shape;135;p8"/>
          <p:cNvSpPr txBox="1"/>
          <p:nvPr/>
        </p:nvSpPr>
        <p:spPr>
          <a:xfrm>
            <a:off x="3785730" y="1679101"/>
            <a:ext cx="1664772" cy="4401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bone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bat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Bob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ban</a:t>
            </a:r>
            <a:endParaRPr b="0" i="0" sz="1400" u="none" cap="none" strike="noStrike">
              <a:solidFill>
                <a:srgbClr val="000000"/>
              </a:solidFill>
              <a:latin typeface="Arial"/>
              <a:ea typeface="Arial"/>
              <a:cs typeface="Arial"/>
              <a:sym typeface="Arial"/>
            </a:endParaRPr>
          </a:p>
        </p:txBody>
      </p:sp>
      <p:sp>
        <p:nvSpPr>
          <p:cNvPr id="136" name="Google Shape;136;p8"/>
          <p:cNvSpPr txBox="1"/>
          <p:nvPr/>
        </p:nvSpPr>
        <p:spPr>
          <a:xfrm>
            <a:off x="9013464" y="1596645"/>
            <a:ext cx="1664772" cy="4401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jet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June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Jen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Jack</a:t>
            </a:r>
            <a:endParaRPr b="0" i="0" sz="1400" u="none" cap="none" strike="noStrike">
              <a:solidFill>
                <a:srgbClr val="000000"/>
              </a:solidFill>
              <a:latin typeface="Arial"/>
              <a:ea typeface="Arial"/>
              <a:cs typeface="Arial"/>
              <a:sym typeface="Arial"/>
            </a:endParaRPr>
          </a:p>
        </p:txBody>
      </p:sp>
      <p:pic>
        <p:nvPicPr>
          <p:cNvPr id="137" name="Google Shape;137;p8"/>
          <p:cNvPicPr preferRelativeResize="0"/>
          <p:nvPr/>
        </p:nvPicPr>
        <p:blipFill rotWithShape="1">
          <a:blip r:embed="rId6">
            <a:alphaModFix/>
          </a:blip>
          <a:srcRect b="0" l="0" r="0" t="0"/>
          <a:stretch/>
        </p:blipFill>
        <p:spPr>
          <a:xfrm>
            <a:off x="489322" y="1578704"/>
            <a:ext cx="3083035" cy="43076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38" name="Google Shape;138;p8"/>
          <p:cNvPicPr preferRelativeResize="0"/>
          <p:nvPr/>
        </p:nvPicPr>
        <p:blipFill rotWithShape="1">
          <a:blip r:embed="rId7">
            <a:alphaModFix/>
          </a:blip>
          <a:srcRect b="0" l="0" r="0" t="0"/>
          <a:stretch/>
        </p:blipFill>
        <p:spPr>
          <a:xfrm>
            <a:off x="5450502" y="1578704"/>
            <a:ext cx="3083035" cy="43179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pic>
        <p:nvPicPr>
          <p:cNvPr descr="A picture containing drawing, lamp&#10;&#10;Description automatically generated" id="722" name="Google Shape;722;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23" name="Google Shape;723;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24" name="Google Shape;724;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25" name="Google Shape;725;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26" name="Google Shape;726;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27" name="Google Shape;727;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pic>
        <p:nvPicPr>
          <p:cNvPr descr="A picture containing clock&#10;&#10;Description automatically generated" id="733" name="Google Shape;733;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4" name="Google Shape;734;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5" name="Google Shape;735;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6" name="Google Shape;736;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7" name="Google Shape;737;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38" name="Google Shape;738;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56, 57</a:t>
            </a:r>
            <a:endParaRPr b="0" i="0" sz="1400" u="none" cap="none" strike="noStrike">
              <a:solidFill>
                <a:srgbClr val="000000"/>
              </a:solidFill>
              <a:latin typeface="Century Gothic"/>
              <a:ea typeface="Century Gothic"/>
              <a:cs typeface="Century Gothic"/>
              <a:sym typeface="Century Gothic"/>
            </a:endParaRPr>
          </a:p>
        </p:txBody>
      </p:sp>
      <p:sp>
        <p:nvSpPr>
          <p:cNvPr id="739" name="Google Shape;739;p54"/>
          <p:cNvSpPr txBox="1"/>
          <p:nvPr/>
        </p:nvSpPr>
        <p:spPr>
          <a:xfrm>
            <a:off x="9544325" y="2104075"/>
            <a:ext cx="2655300" cy="31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56 in your Student Interactive. We will </a:t>
            </a:r>
            <a:r>
              <a:rPr b="1" i="0" lang="en-US" sz="2800" u="none" cap="none" strike="noStrike">
                <a:solidFill>
                  <a:schemeClr val="dk1"/>
                </a:solidFill>
                <a:latin typeface="Century Gothic"/>
                <a:ea typeface="Century Gothic"/>
                <a:cs typeface="Century Gothic"/>
                <a:sym typeface="Century Gothic"/>
              </a:rPr>
              <a:t>Read</a:t>
            </a:r>
            <a:r>
              <a:rPr b="0" i="0" lang="en-US" sz="2800" u="none" cap="none" strike="noStrike">
                <a:solidFill>
                  <a:schemeClr val="dk1"/>
                </a:solidFill>
                <a:latin typeface="Century Gothic"/>
                <a:ea typeface="Century Gothic"/>
                <a:cs typeface="Century Gothic"/>
                <a:sym typeface="Century Gothic"/>
              </a:rPr>
              <a:t> “They Get Big!”</a:t>
            </a:r>
            <a:endParaRPr b="0" i="0" sz="2800" u="none" cap="none" strike="noStrike">
              <a:solidFill>
                <a:schemeClr val="dk1"/>
              </a:solidFill>
              <a:latin typeface="Century Gothic"/>
              <a:ea typeface="Century Gothic"/>
              <a:cs typeface="Century Gothic"/>
              <a:sym typeface="Century Gothic"/>
            </a:endParaRPr>
          </a:p>
        </p:txBody>
      </p:sp>
      <p:sp>
        <p:nvSpPr>
          <p:cNvPr id="740" name="Google Shape;740;p54"/>
          <p:cNvSpPr txBox="1"/>
          <p:nvPr/>
        </p:nvSpPr>
        <p:spPr>
          <a:xfrm>
            <a:off x="212448" y="1950175"/>
            <a:ext cx="1632600" cy="347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rgbClr val="000000"/>
                </a:solidFill>
                <a:latin typeface="Century Gothic"/>
                <a:ea typeface="Century Gothic"/>
                <a:cs typeface="Century Gothic"/>
                <a:sym typeface="Century Gothic"/>
              </a:rPr>
              <a:t>eat</a:t>
            </a:r>
            <a:endParaRPr b="0" i="0" sz="4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rgbClr val="000000"/>
                </a:solidFill>
                <a:latin typeface="Century Gothic"/>
                <a:ea typeface="Century Gothic"/>
                <a:cs typeface="Century Gothic"/>
                <a:sym typeface="Century Gothic"/>
              </a:rPr>
              <a:t>soon</a:t>
            </a:r>
            <a:endParaRPr b="0" i="0" sz="4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rgbClr val="000000"/>
                </a:solidFill>
                <a:latin typeface="Century Gothic"/>
                <a:ea typeface="Century Gothic"/>
                <a:cs typeface="Century Gothic"/>
                <a:sym typeface="Century Gothic"/>
              </a:rPr>
              <a:t>walk</a:t>
            </a:r>
            <a:endParaRPr b="0" i="0" sz="4400" u="none" cap="none" strike="noStrike">
              <a:solidFill>
                <a:srgbClr val="000000"/>
              </a:solidFill>
              <a:latin typeface="Arial"/>
              <a:ea typeface="Arial"/>
              <a:cs typeface="Arial"/>
              <a:sym typeface="Arial"/>
            </a:endParaRPr>
          </a:p>
        </p:txBody>
      </p:sp>
      <p:pic>
        <p:nvPicPr>
          <p:cNvPr id="741" name="Google Shape;741;p54"/>
          <p:cNvPicPr preferRelativeResize="0"/>
          <p:nvPr/>
        </p:nvPicPr>
        <p:blipFill rotWithShape="1">
          <a:blip r:embed="rId6">
            <a:alphaModFix/>
          </a:blip>
          <a:srcRect b="0" l="563" r="553" t="0"/>
          <a:stretch/>
        </p:blipFill>
        <p:spPr>
          <a:xfrm>
            <a:off x="1858969" y="2094575"/>
            <a:ext cx="7446281" cy="3109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pic>
        <p:nvPicPr>
          <p:cNvPr descr="A picture containing clock&#10;&#10;Description automatically generated" id="747" name="Google Shape;747;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8" name="Google Shape;748;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9" name="Google Shape;749;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0" name="Google Shape;750;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1" name="Google Shape;751;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52" name="Google Shape;752;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58, 59</a:t>
            </a:r>
            <a:endParaRPr b="0" i="0" sz="1400" u="none" cap="none" strike="noStrike">
              <a:solidFill>
                <a:srgbClr val="000000"/>
              </a:solidFill>
              <a:latin typeface="Century Gothic"/>
              <a:ea typeface="Century Gothic"/>
              <a:cs typeface="Century Gothic"/>
              <a:sym typeface="Century Gothic"/>
            </a:endParaRPr>
          </a:p>
        </p:txBody>
      </p:sp>
      <p:pic>
        <p:nvPicPr>
          <p:cNvPr id="753" name="Google Shape;753;p42"/>
          <p:cNvPicPr preferRelativeResize="0"/>
          <p:nvPr/>
        </p:nvPicPr>
        <p:blipFill rotWithShape="1">
          <a:blip r:embed="rId6">
            <a:alphaModFix/>
          </a:blip>
          <a:srcRect b="0" l="543" r="553" t="0"/>
          <a:stretch/>
        </p:blipFill>
        <p:spPr>
          <a:xfrm>
            <a:off x="814987" y="1550463"/>
            <a:ext cx="9455253" cy="39480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pic>
        <p:nvPicPr>
          <p:cNvPr descr="A picture containing clock&#10;&#10;Description automatically generated" id="759" name="Google Shape;759;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0" name="Google Shape;760;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1" name="Google Shape;761;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2" name="Google Shape;762;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3" name="Google Shape;763;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Important Details</a:t>
            </a:r>
            <a:endParaRPr b="0" i="0" sz="1400" u="none" cap="none" strike="noStrike">
              <a:solidFill>
                <a:srgbClr val="000000"/>
              </a:solidFill>
              <a:latin typeface="Century Gothic"/>
              <a:ea typeface="Century Gothic"/>
              <a:cs typeface="Century Gothic"/>
              <a:sym typeface="Century Gothic"/>
            </a:endParaRPr>
          </a:p>
        </p:txBody>
      </p:sp>
      <p:sp>
        <p:nvSpPr>
          <p:cNvPr id="764" name="Google Shape;764;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65</a:t>
            </a:r>
            <a:endParaRPr b="0" i="0" sz="1400" u="none" cap="none" strike="noStrike">
              <a:solidFill>
                <a:srgbClr val="000000"/>
              </a:solidFill>
              <a:latin typeface="Century Gothic"/>
              <a:ea typeface="Century Gothic"/>
              <a:cs typeface="Century Gothic"/>
              <a:sym typeface="Century Gothic"/>
            </a:endParaRPr>
          </a:p>
        </p:txBody>
      </p:sp>
      <p:pic>
        <p:nvPicPr>
          <p:cNvPr id="765" name="Google Shape;765;p56"/>
          <p:cNvPicPr preferRelativeResize="0"/>
          <p:nvPr/>
        </p:nvPicPr>
        <p:blipFill rotWithShape="1">
          <a:blip r:embed="rId6">
            <a:alphaModFix/>
          </a:blip>
          <a:srcRect b="0" l="0" r="0" t="0"/>
          <a:stretch/>
        </p:blipFill>
        <p:spPr>
          <a:xfrm>
            <a:off x="2592123" y="1297873"/>
            <a:ext cx="6213991" cy="50877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descr="A picture containing clock&#10;&#10;Description automatically generated" id="771" name="Google Shape;771;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2" name="Google Shape;772;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3" name="Google Shape;773;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4" name="Google Shape;774;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5" name="Google Shape;775;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 Close Read – Find Important Details</a:t>
            </a:r>
            <a:endParaRPr b="0" i="0" sz="4000" u="none" cap="none" strike="noStrike">
              <a:solidFill>
                <a:srgbClr val="000000"/>
              </a:solidFill>
              <a:latin typeface="Century Gothic"/>
              <a:ea typeface="Century Gothic"/>
              <a:cs typeface="Century Gothic"/>
              <a:sym typeface="Century Gothic"/>
            </a:endParaRPr>
          </a:p>
        </p:txBody>
      </p:sp>
      <p:sp>
        <p:nvSpPr>
          <p:cNvPr id="776" name="Google Shape;776;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67</a:t>
            </a:r>
            <a:endParaRPr b="0" i="0" sz="1400" u="none" cap="none" strike="noStrike">
              <a:solidFill>
                <a:srgbClr val="000000"/>
              </a:solidFill>
              <a:latin typeface="Century Gothic"/>
              <a:ea typeface="Century Gothic"/>
              <a:cs typeface="Century Gothic"/>
              <a:sym typeface="Century Gothic"/>
            </a:endParaRPr>
          </a:p>
        </p:txBody>
      </p:sp>
      <p:sp>
        <p:nvSpPr>
          <p:cNvPr id="777" name="Google Shape;777;p57"/>
          <p:cNvSpPr txBox="1"/>
          <p:nvPr/>
        </p:nvSpPr>
        <p:spPr>
          <a:xfrm>
            <a:off x="824460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67 in your Student Interactive.</a:t>
            </a:r>
            <a:endParaRPr b="0" i="0" sz="3200" u="none" cap="none" strike="noStrike">
              <a:solidFill>
                <a:srgbClr val="000000"/>
              </a:solidFill>
              <a:latin typeface="Arial"/>
              <a:ea typeface="Arial"/>
              <a:cs typeface="Arial"/>
              <a:sym typeface="Arial"/>
            </a:endParaRPr>
          </a:p>
        </p:txBody>
      </p:sp>
      <p:pic>
        <p:nvPicPr>
          <p:cNvPr id="778" name="Google Shape;778;p57"/>
          <p:cNvPicPr preferRelativeResize="0"/>
          <p:nvPr/>
        </p:nvPicPr>
        <p:blipFill rotWithShape="1">
          <a:blip r:embed="rId6">
            <a:alphaModFix/>
          </a:blip>
          <a:srcRect b="0" l="0" r="0" t="0"/>
          <a:stretch/>
        </p:blipFill>
        <p:spPr>
          <a:xfrm>
            <a:off x="1595729" y="1329511"/>
            <a:ext cx="5731193" cy="47198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descr="A picture containing clock&#10;&#10;Description automatically generated" id="784" name="Google Shape;784;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5" name="Google Shape;785;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6" name="Google Shape;786;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7" name="Google Shape;787;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8" name="Google Shape;788;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Important Details</a:t>
            </a:r>
            <a:endParaRPr b="0" i="0" sz="1400" u="none" cap="none" strike="noStrike">
              <a:solidFill>
                <a:srgbClr val="000000"/>
              </a:solidFill>
              <a:latin typeface="Century Gothic"/>
              <a:ea typeface="Century Gothic"/>
              <a:cs typeface="Century Gothic"/>
              <a:sym typeface="Century Gothic"/>
            </a:endParaRPr>
          </a:p>
        </p:txBody>
      </p:sp>
      <p:sp>
        <p:nvSpPr>
          <p:cNvPr id="789" name="Google Shape;789;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77</a:t>
            </a:r>
            <a:endParaRPr b="0" i="0" sz="1400" u="none" cap="none" strike="noStrike">
              <a:solidFill>
                <a:srgbClr val="000000"/>
              </a:solidFill>
              <a:latin typeface="Century Gothic"/>
              <a:ea typeface="Century Gothic"/>
              <a:cs typeface="Century Gothic"/>
              <a:sym typeface="Century Gothic"/>
            </a:endParaRPr>
          </a:p>
        </p:txBody>
      </p:sp>
      <p:sp>
        <p:nvSpPr>
          <p:cNvPr id="790" name="Google Shape;790;p61"/>
          <p:cNvSpPr txBox="1"/>
          <p:nvPr/>
        </p:nvSpPr>
        <p:spPr>
          <a:xfrm>
            <a:off x="7227636" y="2260572"/>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791" name="Google Shape;791;p61"/>
          <p:cNvPicPr preferRelativeResize="0"/>
          <p:nvPr/>
        </p:nvPicPr>
        <p:blipFill rotWithShape="1">
          <a:blip r:embed="rId6">
            <a:alphaModFix/>
          </a:blip>
          <a:srcRect b="0" l="0" r="0" t="0"/>
          <a:stretch/>
        </p:blipFill>
        <p:spPr>
          <a:xfrm>
            <a:off x="1169560" y="1363160"/>
            <a:ext cx="5627481" cy="46525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descr="A picture containing clock&#10;&#10;Description automatically generated" id="797" name="Google Shape;797;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8" name="Google Shape;798;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9" name="Google Shape;799;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0" name="Google Shape;800;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1" name="Google Shape;801;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802" name="Google Shape;802;p62"/>
          <p:cNvSpPr txBox="1"/>
          <p:nvPr/>
        </p:nvSpPr>
        <p:spPr>
          <a:xfrm>
            <a:off x="1339273" y="2001034"/>
            <a:ext cx="8945880"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answers to the questions in your book.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Answers should be a </a:t>
            </a:r>
            <a:r>
              <a:rPr b="1" i="0" lang="en-US" sz="3200" u="none" cap="none" strike="noStrike">
                <a:solidFill>
                  <a:schemeClr val="dk1"/>
                </a:solidFill>
                <a:latin typeface="Century Gothic"/>
                <a:ea typeface="Century Gothic"/>
                <a:cs typeface="Century Gothic"/>
                <a:sym typeface="Century Gothic"/>
              </a:rPr>
              <a:t>complete sentence</a:t>
            </a:r>
            <a:r>
              <a:rPr b="0" i="0" lang="en-US" sz="3200" u="none" cap="none" strike="noStrike">
                <a:solidFill>
                  <a:schemeClr val="dk1"/>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It should begin with a </a:t>
            </a:r>
            <a:r>
              <a:rPr b="1" i="0" lang="en-US" sz="3200" u="none" cap="none" strike="noStrike">
                <a:solidFill>
                  <a:schemeClr val="dk1"/>
                </a:solidFill>
                <a:latin typeface="Century Gothic"/>
                <a:ea typeface="Century Gothic"/>
                <a:cs typeface="Century Gothic"/>
                <a:sym typeface="Century Gothic"/>
              </a:rPr>
              <a:t>capital letter </a:t>
            </a:r>
            <a:r>
              <a:rPr b="0" i="0" lang="en-US" sz="3200" u="none" cap="none" strike="noStrike">
                <a:solidFill>
                  <a:schemeClr val="dk1"/>
                </a:solidFill>
                <a:latin typeface="Century Gothic"/>
                <a:ea typeface="Century Gothic"/>
                <a:cs typeface="Century Gothic"/>
                <a:sym typeface="Century Gothic"/>
              </a:rPr>
              <a:t>and end with a </a:t>
            </a:r>
            <a:r>
              <a:rPr b="1" i="0" lang="en-US" sz="3200" u="none" cap="none" strike="noStrike">
                <a:solidFill>
                  <a:schemeClr val="dk1"/>
                </a:solidFill>
                <a:latin typeface="Century Gothic"/>
                <a:ea typeface="Century Gothic"/>
                <a:cs typeface="Century Gothic"/>
                <a:sym typeface="Century Gothic"/>
              </a:rPr>
              <a:t>period</a:t>
            </a:r>
            <a:r>
              <a:rPr b="0" i="0" lang="en-US" sz="3200" u="none" cap="none" strike="noStrike">
                <a:solidFill>
                  <a:schemeClr val="dk1"/>
                </a:solidFill>
                <a:latin typeface="Century Gothic"/>
                <a:ea typeface="Century Gothic"/>
                <a:cs typeface="Century Gothic"/>
                <a:sym typeface="Century Gothic"/>
              </a:rPr>
              <a:t>.</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pic>
        <p:nvPicPr>
          <p:cNvPr descr="A picture containing clock&#10;&#10;Description automatically generated" id="808" name="Google Shape;808;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9" name="Google Shape;809;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0" name="Google Shape;810;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1" name="Google Shape;811;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2" name="Google Shape;812;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13" name="Google Shape;813;p63"/>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Continue </a:t>
            </a:r>
            <a:r>
              <a:rPr b="1" i="0" lang="en-US" sz="3200" u="none" cap="none" strike="noStrike">
                <a:solidFill>
                  <a:schemeClr val="dk1"/>
                </a:solidFill>
                <a:latin typeface="Century Gothic"/>
                <a:ea typeface="Century Gothic"/>
                <a:cs typeface="Century Gothic"/>
                <a:sym typeface="Century Gothic"/>
              </a:rPr>
              <a:t>writing</a:t>
            </a:r>
            <a:r>
              <a:rPr b="0" i="0" lang="en-US" sz="3200" u="none" cap="none" strike="noStrike">
                <a:solidFill>
                  <a:schemeClr val="dk1"/>
                </a:solidFill>
                <a:latin typeface="Century Gothic"/>
                <a:ea typeface="Century Gothic"/>
                <a:cs typeface="Century Gothic"/>
                <a:sym typeface="Century Gothic"/>
              </a:rPr>
              <a:t> your book by composing answers to your questions.</a:t>
            </a:r>
            <a:endParaRPr b="0" i="0" sz="1400" u="none" cap="none" strike="noStrike">
              <a:solidFill>
                <a:srgbClr val="000000"/>
              </a:solidFill>
              <a:latin typeface="Century Gothic"/>
              <a:ea typeface="Century Gothic"/>
              <a:cs typeface="Century Gothic"/>
              <a:sym typeface="Century Gothic"/>
            </a:endParaRPr>
          </a:p>
        </p:txBody>
      </p:sp>
      <p:sp>
        <p:nvSpPr>
          <p:cNvPr id="814" name="Google Shape;814;p63"/>
          <p:cNvSpPr txBox="1"/>
          <p:nvPr/>
        </p:nvSpPr>
        <p:spPr>
          <a:xfrm>
            <a:off x="992880" y="4004475"/>
            <a:ext cx="712720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one of your answers with the class.</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15" name="Google Shape;815;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descr="A picture containing clock&#10;&#10;Description automatically generated" id="821" name="Google Shape;821;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2" name="Google Shape;822;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3" name="Google Shape;823;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4" name="Google Shape;824;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5" name="Google Shape;825;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26" name="Google Shape;826;p65"/>
          <p:cNvSpPr txBox="1"/>
          <p:nvPr/>
        </p:nvSpPr>
        <p:spPr>
          <a:xfrm>
            <a:off x="1292070" y="4160284"/>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rod</a:t>
            </a:r>
            <a:endParaRPr b="0" i="0" sz="1400" u="none" cap="none" strike="noStrike">
              <a:solidFill>
                <a:srgbClr val="000000"/>
              </a:solidFill>
              <a:latin typeface="Century Gothic"/>
              <a:ea typeface="Century Gothic"/>
              <a:cs typeface="Century Gothic"/>
              <a:sym typeface="Century Gothic"/>
            </a:endParaRPr>
          </a:p>
        </p:txBody>
      </p:sp>
      <p:sp>
        <p:nvSpPr>
          <p:cNvPr id="827" name="Google Shape;827;p65"/>
          <p:cNvSpPr txBox="1"/>
          <p:nvPr/>
        </p:nvSpPr>
        <p:spPr>
          <a:xfrm>
            <a:off x="4442807" y="2494767"/>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van</a:t>
            </a:r>
            <a:endParaRPr b="0" i="0" sz="1400" u="none" cap="none" strike="noStrike">
              <a:solidFill>
                <a:srgbClr val="000000"/>
              </a:solidFill>
              <a:latin typeface="Century Gothic"/>
              <a:ea typeface="Century Gothic"/>
              <a:cs typeface="Century Gothic"/>
              <a:sym typeface="Century Gothic"/>
            </a:endParaRPr>
          </a:p>
        </p:txBody>
      </p:sp>
      <p:sp>
        <p:nvSpPr>
          <p:cNvPr id="828" name="Google Shape;828;p65"/>
          <p:cNvSpPr txBox="1"/>
          <p:nvPr/>
        </p:nvSpPr>
        <p:spPr>
          <a:xfrm>
            <a:off x="7745945" y="2494768"/>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got</a:t>
            </a:r>
            <a:endParaRPr b="0" i="0" sz="1400" u="none" cap="none" strike="noStrike">
              <a:solidFill>
                <a:srgbClr val="000000"/>
              </a:solidFill>
              <a:latin typeface="Century Gothic"/>
              <a:ea typeface="Century Gothic"/>
              <a:cs typeface="Century Gothic"/>
              <a:sym typeface="Century Gothic"/>
            </a:endParaRPr>
          </a:p>
        </p:txBody>
      </p:sp>
      <p:sp>
        <p:nvSpPr>
          <p:cNvPr id="829" name="Google Shape;829;p65"/>
          <p:cNvSpPr txBox="1"/>
          <p:nvPr/>
        </p:nvSpPr>
        <p:spPr>
          <a:xfrm>
            <a:off x="1292070" y="2494766"/>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pan</a:t>
            </a:r>
            <a:endParaRPr b="0" i="0" sz="1400" u="none" cap="none" strike="noStrike">
              <a:solidFill>
                <a:srgbClr val="000000"/>
              </a:solidFill>
              <a:latin typeface="Century Gothic"/>
              <a:ea typeface="Century Gothic"/>
              <a:cs typeface="Century Gothic"/>
              <a:sym typeface="Century Gothic"/>
            </a:endParaRPr>
          </a:p>
        </p:txBody>
      </p:sp>
      <p:sp>
        <p:nvSpPr>
          <p:cNvPr id="830" name="Google Shape;830;p65"/>
          <p:cNvSpPr txBox="1"/>
          <p:nvPr/>
        </p:nvSpPr>
        <p:spPr>
          <a:xfrm>
            <a:off x="4442808" y="4156781"/>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tap</a:t>
            </a:r>
            <a:endParaRPr b="0" i="0" sz="1400" u="none" cap="none" strike="noStrike">
              <a:solidFill>
                <a:srgbClr val="000000"/>
              </a:solidFill>
              <a:latin typeface="Century Gothic"/>
              <a:ea typeface="Century Gothic"/>
              <a:cs typeface="Century Gothic"/>
              <a:sym typeface="Century Gothic"/>
            </a:endParaRPr>
          </a:p>
        </p:txBody>
      </p:sp>
      <p:sp>
        <p:nvSpPr>
          <p:cNvPr id="831" name="Google Shape;831;p65"/>
          <p:cNvSpPr txBox="1"/>
          <p:nvPr/>
        </p:nvSpPr>
        <p:spPr>
          <a:xfrm>
            <a:off x="7745945" y="4156781"/>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hot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descr="A picture containing clock&#10;&#10;Description automatically generated" id="837" name="Google Shape;837;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8" name="Google Shape;838;p8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9" name="Google Shape;839;p8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0" name="Google Shape;840;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1" name="Google Shape;841;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42" name="Google Shape;842;p88"/>
          <p:cNvSpPr txBox="1"/>
          <p:nvPr/>
        </p:nvSpPr>
        <p:spPr>
          <a:xfrm>
            <a:off x="7233225" y="2493263"/>
            <a:ext cx="45990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43" name="Google Shape;843;p8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82</a:t>
            </a:r>
            <a:endParaRPr b="0" i="0" sz="1400" u="none" cap="none" strike="noStrike">
              <a:solidFill>
                <a:srgbClr val="000000"/>
              </a:solidFill>
              <a:latin typeface="Century Gothic"/>
              <a:ea typeface="Century Gothic"/>
              <a:cs typeface="Century Gothic"/>
              <a:sym typeface="Century Gothic"/>
            </a:endParaRPr>
          </a:p>
        </p:txBody>
      </p:sp>
      <p:pic>
        <p:nvPicPr>
          <p:cNvPr id="844" name="Google Shape;844;p88"/>
          <p:cNvPicPr preferRelativeResize="0"/>
          <p:nvPr/>
        </p:nvPicPr>
        <p:blipFill rotWithShape="1">
          <a:blip r:embed="rId6">
            <a:alphaModFix/>
          </a:blip>
          <a:srcRect b="0" l="0" r="0" t="0"/>
          <a:stretch/>
        </p:blipFill>
        <p:spPr>
          <a:xfrm>
            <a:off x="816287" y="1405600"/>
            <a:ext cx="5813111" cy="47985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descr="A picture containing clock&#10;&#10;Description automatically generated" id="144" name="Google Shape;144;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5" name="Google Shape;145;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6" name="Google Shape;146;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7" name="Google Shape;147;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48" name="Google Shape;148;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52</a:t>
            </a:r>
            <a:endParaRPr b="0" i="0" sz="1400" u="none" cap="none" strike="noStrike">
              <a:solidFill>
                <a:srgbClr val="000000"/>
              </a:solidFill>
              <a:latin typeface="Century Gothic"/>
              <a:ea typeface="Century Gothic"/>
              <a:cs typeface="Century Gothic"/>
              <a:sym typeface="Century Gothic"/>
            </a:endParaRPr>
          </a:p>
        </p:txBody>
      </p:sp>
      <p:sp>
        <p:nvSpPr>
          <p:cNvPr id="149" name="Google Shape;149;p75"/>
          <p:cNvSpPr txBox="1"/>
          <p:nvPr/>
        </p:nvSpPr>
        <p:spPr>
          <a:xfrm>
            <a:off x="7371200" y="2578063"/>
            <a:ext cx="45117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page 52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pic>
        <p:nvPicPr>
          <p:cNvPr descr="A picture containing drawing, lamp&#10;&#10;Description automatically generated" id="150" name="Google Shape;150;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51" name="Google Shape;151;p75"/>
          <p:cNvPicPr preferRelativeResize="0"/>
          <p:nvPr/>
        </p:nvPicPr>
        <p:blipFill rotWithShape="1">
          <a:blip r:embed="rId6">
            <a:alphaModFix/>
          </a:blip>
          <a:srcRect b="0" l="0" r="0" t="0"/>
          <a:stretch/>
        </p:blipFill>
        <p:spPr>
          <a:xfrm>
            <a:off x="1095433" y="1237532"/>
            <a:ext cx="5892060" cy="49037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descr="A picture containing drawing, lamp&#10;&#10;Description automatically generated" id="849" name="Google Shape;849;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50" name="Google Shape;850;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51" name="Google Shape;851;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52" name="Google Shape;852;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53" name="Google Shape;853;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54" name="Google Shape;854;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pic>
        <p:nvPicPr>
          <p:cNvPr descr="A picture containing clock&#10;&#10;Description automatically generated" id="860" name="Google Shape;860;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61" name="Google Shape;861;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62" name="Google Shape;862;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3" name="Google Shape;863;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64" name="Google Shape;864;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865" name="Google Shape;865;p67"/>
          <p:cNvPicPr preferRelativeResize="0"/>
          <p:nvPr/>
        </p:nvPicPr>
        <p:blipFill rotWithShape="1">
          <a:blip r:embed="rId6">
            <a:alphaModFix/>
          </a:blip>
          <a:srcRect b="0" l="0" r="0" t="0"/>
          <a:stretch/>
        </p:blipFill>
        <p:spPr>
          <a:xfrm>
            <a:off x="1306000" y="1759725"/>
            <a:ext cx="2997356" cy="42399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66" name="Google Shape;866;p6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60</a:t>
            </a:r>
            <a:endParaRPr b="0" i="0" sz="1400" u="none" cap="none" strike="noStrike">
              <a:solidFill>
                <a:srgbClr val="000000"/>
              </a:solidFill>
              <a:latin typeface="Century Gothic"/>
              <a:ea typeface="Century Gothic"/>
              <a:cs typeface="Century Gothic"/>
              <a:sym typeface="Century Gothic"/>
            </a:endParaRPr>
          </a:p>
        </p:txBody>
      </p:sp>
      <p:sp>
        <p:nvSpPr>
          <p:cNvPr id="867" name="Google Shape;867;p67"/>
          <p:cNvSpPr txBox="1"/>
          <p:nvPr/>
        </p:nvSpPr>
        <p:spPr>
          <a:xfrm>
            <a:off x="5446021" y="2062934"/>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park</a:t>
            </a:r>
            <a:endParaRPr b="0" i="0" sz="1400" u="none" cap="none" strike="noStrike">
              <a:solidFill>
                <a:srgbClr val="000000"/>
              </a:solidFill>
              <a:latin typeface="Century Gothic"/>
              <a:ea typeface="Century Gothic"/>
              <a:cs typeface="Century Gothic"/>
              <a:sym typeface="Century Gothic"/>
            </a:endParaRPr>
          </a:p>
        </p:txBody>
      </p:sp>
      <p:sp>
        <p:nvSpPr>
          <p:cNvPr id="868" name="Google Shape;868;p67"/>
          <p:cNvSpPr txBox="1"/>
          <p:nvPr/>
        </p:nvSpPr>
        <p:spPr>
          <a:xfrm>
            <a:off x="8612907" y="2062933"/>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mile</a:t>
            </a:r>
            <a:endParaRPr b="0" i="0" sz="1400" u="none" cap="none" strike="noStrike">
              <a:solidFill>
                <a:srgbClr val="000000"/>
              </a:solidFill>
              <a:latin typeface="Century Gothic"/>
              <a:ea typeface="Century Gothic"/>
              <a:cs typeface="Century Gothic"/>
              <a:sym typeface="Century Gothic"/>
            </a:endParaRPr>
          </a:p>
        </p:txBody>
      </p:sp>
      <p:sp>
        <p:nvSpPr>
          <p:cNvPr id="869" name="Google Shape;869;p67"/>
          <p:cNvSpPr txBox="1"/>
          <p:nvPr/>
        </p:nvSpPr>
        <p:spPr>
          <a:xfrm>
            <a:off x="5446020" y="3524508"/>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lad</a:t>
            </a:r>
            <a:endParaRPr b="0" i="0" sz="1400" u="none" cap="none" strike="noStrike">
              <a:solidFill>
                <a:srgbClr val="000000"/>
              </a:solidFill>
              <a:latin typeface="Century Gothic"/>
              <a:ea typeface="Century Gothic"/>
              <a:cs typeface="Century Gothic"/>
              <a:sym typeface="Century Gothic"/>
            </a:endParaRPr>
          </a:p>
        </p:txBody>
      </p:sp>
      <p:sp>
        <p:nvSpPr>
          <p:cNvPr id="870" name="Google Shape;870;p67"/>
          <p:cNvSpPr txBox="1"/>
          <p:nvPr/>
        </p:nvSpPr>
        <p:spPr>
          <a:xfrm>
            <a:off x="8612906" y="3524508"/>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ban</a:t>
            </a:r>
            <a:endParaRPr b="0" i="0" sz="1400" u="none" cap="none" strike="noStrike">
              <a:solidFill>
                <a:srgbClr val="000000"/>
              </a:solidFill>
              <a:latin typeface="Century Gothic"/>
              <a:ea typeface="Century Gothic"/>
              <a:cs typeface="Century Gothic"/>
              <a:sym typeface="Century Gothic"/>
            </a:endParaRPr>
          </a:p>
        </p:txBody>
      </p:sp>
      <p:sp>
        <p:nvSpPr>
          <p:cNvPr id="871" name="Google Shape;871;p67"/>
          <p:cNvSpPr txBox="1"/>
          <p:nvPr/>
        </p:nvSpPr>
        <p:spPr>
          <a:xfrm>
            <a:off x="7101108" y="4841726"/>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plant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pic>
        <p:nvPicPr>
          <p:cNvPr descr="A picture containing clock&#10;&#10;Description automatically generated" id="877" name="Google Shape;877;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78" name="Google Shape;878;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79" name="Google Shape;879;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0" name="Google Shape;880;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81" name="Google Shape;881;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82" name="Google Shape;882;p6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60</a:t>
            </a:r>
            <a:endParaRPr b="0" i="0" sz="1400" u="none" cap="none" strike="noStrike">
              <a:solidFill>
                <a:srgbClr val="000000"/>
              </a:solidFill>
              <a:latin typeface="Century Gothic"/>
              <a:ea typeface="Century Gothic"/>
              <a:cs typeface="Century Gothic"/>
              <a:sym typeface="Century Gothic"/>
            </a:endParaRPr>
          </a:p>
        </p:txBody>
      </p:sp>
      <p:sp>
        <p:nvSpPr>
          <p:cNvPr id="883" name="Google Shape;883;p68"/>
          <p:cNvSpPr txBox="1"/>
          <p:nvPr/>
        </p:nvSpPr>
        <p:spPr>
          <a:xfrm>
            <a:off x="8887883" y="2282752"/>
            <a:ext cx="2997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60 in your Student Interactive</a:t>
            </a:r>
            <a:r>
              <a:rPr lang="en-US" sz="3200">
                <a:solidFill>
                  <a:schemeClr val="dk1"/>
                </a:solidFill>
                <a:latin typeface="Century Gothic"/>
                <a:ea typeface="Century Gothic"/>
                <a:cs typeface="Century Gothic"/>
                <a:sym typeface="Century Gothic"/>
              </a:rPr>
              <a:t>.</a:t>
            </a:r>
            <a:endParaRPr b="0" i="0" sz="3200" u="none" cap="none" strike="noStrike">
              <a:solidFill>
                <a:schemeClr val="dk1"/>
              </a:solidFill>
              <a:latin typeface="Century Gothic"/>
              <a:ea typeface="Century Gothic"/>
              <a:cs typeface="Century Gothic"/>
              <a:sym typeface="Century Gothic"/>
            </a:endParaRPr>
          </a:p>
        </p:txBody>
      </p:sp>
      <p:sp>
        <p:nvSpPr>
          <p:cNvPr id="884" name="Google Shape;884;p68"/>
          <p:cNvSpPr txBox="1"/>
          <p:nvPr/>
        </p:nvSpPr>
        <p:spPr>
          <a:xfrm>
            <a:off x="514240" y="3933499"/>
            <a:ext cx="755029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Hope got a big ___ize.</a:t>
            </a:r>
            <a:endParaRPr b="0" i="0" sz="4400" u="none" cap="none" strike="noStrike">
              <a:solidFill>
                <a:srgbClr val="000000"/>
              </a:solidFill>
              <a:latin typeface="Century Gothic"/>
              <a:ea typeface="Century Gothic"/>
              <a:cs typeface="Century Gothic"/>
              <a:sym typeface="Century Gothic"/>
            </a:endParaRPr>
          </a:p>
        </p:txBody>
      </p:sp>
      <p:sp>
        <p:nvSpPr>
          <p:cNvPr id="885" name="Google Shape;885;p68"/>
          <p:cNvSpPr txBox="1"/>
          <p:nvPr/>
        </p:nvSpPr>
        <p:spPr>
          <a:xfrm>
            <a:off x="1022354" y="2331166"/>
            <a:ext cx="15099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pr</a:t>
            </a:r>
            <a:endParaRPr b="0" i="0" sz="1400" u="none" cap="none" strike="noStrike">
              <a:solidFill>
                <a:srgbClr val="000000"/>
              </a:solidFill>
              <a:latin typeface="Century Gothic"/>
              <a:ea typeface="Century Gothic"/>
              <a:cs typeface="Century Gothic"/>
              <a:sym typeface="Century Gothic"/>
            </a:endParaRPr>
          </a:p>
        </p:txBody>
      </p:sp>
      <p:sp>
        <p:nvSpPr>
          <p:cNvPr id="886" name="Google Shape;886;p68"/>
          <p:cNvSpPr txBox="1"/>
          <p:nvPr/>
        </p:nvSpPr>
        <p:spPr>
          <a:xfrm>
            <a:off x="3304118" y="2317092"/>
            <a:ext cx="15099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mp</a:t>
            </a:r>
            <a:endParaRPr b="0" i="0" sz="1400" u="none" cap="none" strike="noStrike">
              <a:solidFill>
                <a:srgbClr val="000000"/>
              </a:solidFill>
              <a:latin typeface="Century Gothic"/>
              <a:ea typeface="Century Gothic"/>
              <a:cs typeface="Century Gothic"/>
              <a:sym typeface="Century Gothic"/>
            </a:endParaRPr>
          </a:p>
        </p:txBody>
      </p:sp>
      <p:sp>
        <p:nvSpPr>
          <p:cNvPr id="887" name="Google Shape;887;p68"/>
          <p:cNvSpPr txBox="1"/>
          <p:nvPr/>
        </p:nvSpPr>
        <p:spPr>
          <a:xfrm>
            <a:off x="5637469" y="2315310"/>
            <a:ext cx="15099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sl</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pic>
        <p:nvPicPr>
          <p:cNvPr descr="A picture containing clock&#10;&#10;Description automatically generated" id="893" name="Google Shape;893;g268fed7eb56_0_1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894" name="Google Shape;894;g268fed7eb56_0_11"/>
          <p:cNvPicPr preferRelativeResize="0"/>
          <p:nvPr/>
        </p:nvPicPr>
        <p:blipFill rotWithShape="1">
          <a:blip r:embed="rId4">
            <a:alphaModFix/>
          </a:blip>
          <a:srcRect b="11559" l="5778" r="5316" t="0"/>
          <a:stretch/>
        </p:blipFill>
        <p:spPr>
          <a:xfrm>
            <a:off x="298808" y="6364415"/>
            <a:ext cx="1040463" cy="416152"/>
          </a:xfrm>
          <a:prstGeom prst="rect">
            <a:avLst/>
          </a:prstGeom>
          <a:noFill/>
          <a:ln>
            <a:noFill/>
          </a:ln>
        </p:spPr>
      </p:pic>
      <p:cxnSp>
        <p:nvCxnSpPr>
          <p:cNvPr id="895" name="Google Shape;895;g268fed7eb56_0_1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96" name="Google Shape;896;g268fed7eb56_0_1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97" name="Google Shape;897;g268fed7eb56_0_11"/>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898" name="Google Shape;898;g268fed7eb56_0_11"/>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60,61</a:t>
            </a:r>
            <a:endParaRPr b="0" i="0" sz="1400" u="none" cap="none" strike="noStrike">
              <a:solidFill>
                <a:srgbClr val="000000"/>
              </a:solidFill>
              <a:latin typeface="Century Gothic"/>
              <a:ea typeface="Century Gothic"/>
              <a:cs typeface="Century Gothic"/>
              <a:sym typeface="Century Gothic"/>
            </a:endParaRPr>
          </a:p>
        </p:txBody>
      </p:sp>
      <p:sp>
        <p:nvSpPr>
          <p:cNvPr id="899" name="Google Shape;899;g268fed7eb56_0_11"/>
          <p:cNvSpPr txBox="1"/>
          <p:nvPr/>
        </p:nvSpPr>
        <p:spPr>
          <a:xfrm>
            <a:off x="8873700" y="2000688"/>
            <a:ext cx="33183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pages 60</a:t>
            </a:r>
            <a:r>
              <a:rPr lang="en-US" sz="3200">
                <a:solidFill>
                  <a:schemeClr val="dk1"/>
                </a:solidFill>
                <a:latin typeface="Century Gothic"/>
                <a:ea typeface="Century Gothic"/>
                <a:cs typeface="Century Gothic"/>
                <a:sym typeface="Century Gothic"/>
              </a:rPr>
              <a:t>, 61</a:t>
            </a:r>
            <a:r>
              <a:rPr b="0" i="0" lang="en-US" sz="3200" u="none" cap="none" strike="noStrike">
                <a:solidFill>
                  <a:schemeClr val="dk1"/>
                </a:solidFill>
                <a:latin typeface="Century Gothic"/>
                <a:ea typeface="Century Gothic"/>
                <a:cs typeface="Century Gothic"/>
                <a:sym typeface="Century Gothic"/>
              </a:rPr>
              <a:t>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900" name="Google Shape;900;g268fed7eb56_0_11"/>
          <p:cNvPicPr preferRelativeResize="0"/>
          <p:nvPr/>
        </p:nvPicPr>
        <p:blipFill rotWithShape="1">
          <a:blip r:embed="rId6">
            <a:alphaModFix/>
          </a:blip>
          <a:srcRect b="0" l="278" r="268" t="0"/>
          <a:stretch/>
        </p:blipFill>
        <p:spPr>
          <a:xfrm>
            <a:off x="477483" y="1901114"/>
            <a:ext cx="3907207" cy="32468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01" name="Google Shape;901;g268fed7eb56_0_11"/>
          <p:cNvPicPr preferRelativeResize="0"/>
          <p:nvPr/>
        </p:nvPicPr>
        <p:blipFill rotWithShape="1">
          <a:blip r:embed="rId7">
            <a:alphaModFix/>
          </a:blip>
          <a:srcRect b="0" l="386" r="386" t="0"/>
          <a:stretch/>
        </p:blipFill>
        <p:spPr>
          <a:xfrm>
            <a:off x="4701456" y="1901114"/>
            <a:ext cx="3907205" cy="32468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pic>
        <p:nvPicPr>
          <p:cNvPr descr="A picture containing clock&#10;&#10;Description automatically generated" id="907" name="Google Shape;907;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8" name="Google Shape;908;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9" name="Google Shape;909;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0" name="Google Shape;910;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1" name="Google Shape;911;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912" name="Google Shape;912;p92"/>
          <p:cNvSpPr txBox="1"/>
          <p:nvPr/>
        </p:nvSpPr>
        <p:spPr>
          <a:xfrm>
            <a:off x="819040"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eat</a:t>
            </a:r>
            <a:endParaRPr b="0" i="0" sz="1400" u="none" cap="none" strike="noStrike">
              <a:solidFill>
                <a:srgbClr val="000000"/>
              </a:solidFill>
              <a:latin typeface="Century Gothic"/>
              <a:ea typeface="Century Gothic"/>
              <a:cs typeface="Century Gothic"/>
              <a:sym typeface="Century Gothic"/>
            </a:endParaRPr>
          </a:p>
        </p:txBody>
      </p:sp>
      <p:sp>
        <p:nvSpPr>
          <p:cNvPr id="913" name="Google Shape;913;p92"/>
          <p:cNvSpPr txBox="1"/>
          <p:nvPr/>
        </p:nvSpPr>
        <p:spPr>
          <a:xfrm>
            <a:off x="7855607"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walk</a:t>
            </a:r>
            <a:endParaRPr b="0" i="0" sz="1400" u="none" cap="none" strike="noStrike">
              <a:solidFill>
                <a:srgbClr val="000000"/>
              </a:solidFill>
              <a:latin typeface="Century Gothic"/>
              <a:ea typeface="Century Gothic"/>
              <a:cs typeface="Century Gothic"/>
              <a:sym typeface="Century Gothic"/>
            </a:endParaRPr>
          </a:p>
        </p:txBody>
      </p:sp>
      <p:sp>
        <p:nvSpPr>
          <p:cNvPr id="914" name="Google Shape;914;p92"/>
          <p:cNvSpPr txBox="1"/>
          <p:nvPr/>
        </p:nvSpPr>
        <p:spPr>
          <a:xfrm>
            <a:off x="4336394"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soon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pic>
        <p:nvPicPr>
          <p:cNvPr descr="A picture containing clock&#10;&#10;Description automatically generated" id="920" name="Google Shape;920;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1" name="Google Shape;921;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2" name="Google Shape;922;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3" name="Google Shape;923;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4" name="Google Shape;924;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25" name="Google Shape;925;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78</a:t>
            </a:r>
            <a:endParaRPr b="0" i="0" sz="1400" u="none" cap="none" strike="noStrike">
              <a:solidFill>
                <a:srgbClr val="000000"/>
              </a:solidFill>
              <a:latin typeface="Century Gothic"/>
              <a:ea typeface="Century Gothic"/>
              <a:cs typeface="Century Gothic"/>
              <a:sym typeface="Century Gothic"/>
            </a:endParaRPr>
          </a:p>
        </p:txBody>
      </p:sp>
      <p:sp>
        <p:nvSpPr>
          <p:cNvPr id="926" name="Google Shape;926;p70"/>
          <p:cNvSpPr txBox="1"/>
          <p:nvPr/>
        </p:nvSpPr>
        <p:spPr>
          <a:xfrm>
            <a:off x="8193990" y="2331761"/>
            <a:ext cx="3567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78 in your Student Interactive and </a:t>
            </a: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a:t>
            </a:r>
            <a:r>
              <a:rPr lang="en-US" sz="3200">
                <a:solidFill>
                  <a:schemeClr val="dk1"/>
                </a:solidFill>
                <a:latin typeface="Century Gothic"/>
                <a:ea typeface="Century Gothic"/>
                <a:cs typeface="Century Gothic"/>
                <a:sym typeface="Century Gothic"/>
              </a:rPr>
              <a:t>activity</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pic>
        <p:nvPicPr>
          <p:cNvPr id="927" name="Google Shape;927;p70"/>
          <p:cNvPicPr preferRelativeResize="0"/>
          <p:nvPr/>
        </p:nvPicPr>
        <p:blipFill rotWithShape="1">
          <a:blip r:embed="rId6">
            <a:alphaModFix/>
          </a:blip>
          <a:srcRect b="0" l="0" r="0" t="0"/>
          <a:stretch/>
        </p:blipFill>
        <p:spPr>
          <a:xfrm>
            <a:off x="1560729" y="1297873"/>
            <a:ext cx="6012251" cy="49960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pic>
        <p:nvPicPr>
          <p:cNvPr descr="A picture containing clock&#10;&#10;Description automatically generated" id="933" name="Google Shape;933;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4" name="Google Shape;934;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5" name="Google Shape;935;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6" name="Google Shape;936;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7" name="Google Shape;937;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38" name="Google Shape;938;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78</a:t>
            </a:r>
            <a:endParaRPr b="0" i="0" sz="1400" u="none" cap="none" strike="noStrike">
              <a:solidFill>
                <a:srgbClr val="000000"/>
              </a:solidFill>
              <a:latin typeface="Century Gothic"/>
              <a:ea typeface="Century Gothic"/>
              <a:cs typeface="Century Gothic"/>
              <a:sym typeface="Century Gothic"/>
            </a:endParaRPr>
          </a:p>
        </p:txBody>
      </p:sp>
      <p:sp>
        <p:nvSpPr>
          <p:cNvPr id="939" name="Google Shape;939;p91"/>
          <p:cNvSpPr txBox="1"/>
          <p:nvPr/>
        </p:nvSpPr>
        <p:spPr>
          <a:xfrm>
            <a:off x="6551635" y="3212392"/>
            <a:ext cx="5015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What </a:t>
            </a:r>
            <a:r>
              <a:rPr b="0" i="0" lang="en-US" sz="3200" u="none" cap="none" strike="noStrike">
                <a:solidFill>
                  <a:schemeClr val="dk1"/>
                </a:solidFill>
                <a:latin typeface="Century Gothic"/>
                <a:ea typeface="Century Gothic"/>
                <a:cs typeface="Century Gothic"/>
                <a:sym typeface="Century Gothic"/>
              </a:rPr>
              <a:t>helps plants live in hot climates</a:t>
            </a:r>
            <a:r>
              <a:rPr b="0" i="0" lang="en-US" sz="3200" u="none" cap="none" strike="noStrike">
                <a:solidFill>
                  <a:schemeClr val="dk1"/>
                </a:solidFill>
                <a:latin typeface="Arial"/>
                <a:ea typeface="Arial"/>
                <a:cs typeface="Arial"/>
                <a:sym typeface="Arial"/>
              </a:rPr>
              <a:t>? </a:t>
            </a:r>
            <a:endParaRPr b="0" i="0" sz="3200" u="none" cap="none" strike="noStrike">
              <a:solidFill>
                <a:schemeClr val="dk1"/>
              </a:solidFill>
              <a:latin typeface="Arial"/>
              <a:ea typeface="Arial"/>
              <a:cs typeface="Arial"/>
              <a:sym typeface="Arial"/>
            </a:endParaRPr>
          </a:p>
        </p:txBody>
      </p:sp>
      <p:pic>
        <p:nvPicPr>
          <p:cNvPr id="940" name="Google Shape;940;p91"/>
          <p:cNvPicPr preferRelativeResize="0"/>
          <p:nvPr/>
        </p:nvPicPr>
        <p:blipFill rotWithShape="1">
          <a:blip r:embed="rId6">
            <a:alphaModFix/>
          </a:blip>
          <a:srcRect b="0" l="0" r="0" t="0"/>
          <a:stretch/>
        </p:blipFill>
        <p:spPr>
          <a:xfrm>
            <a:off x="533400" y="1448741"/>
            <a:ext cx="5697282" cy="46646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id="941" name="Google Shape;941;p91"/>
          <p:cNvPicPr preferRelativeResize="0"/>
          <p:nvPr/>
        </p:nvPicPr>
        <p:blipFill rotWithShape="1">
          <a:blip r:embed="rId7">
            <a:alphaModFix/>
          </a:blip>
          <a:srcRect b="35517" l="0" r="61884" t="19603"/>
          <a:stretch/>
        </p:blipFill>
        <p:spPr>
          <a:xfrm>
            <a:off x="6551624" y="1839301"/>
            <a:ext cx="4917204" cy="11569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pic>
        <p:nvPicPr>
          <p:cNvPr descr="A picture containing clock&#10;&#10;Description automatically generated" id="947" name="Google Shape;947;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8" name="Google Shape;948;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9" name="Google Shape;949;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0" name="Google Shape;950;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1" name="Google Shape;951;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952" name="Google Shape;952;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85</a:t>
            </a:r>
            <a:endParaRPr b="0" i="0" sz="1400" u="none" cap="none" strike="noStrike">
              <a:solidFill>
                <a:srgbClr val="000000"/>
              </a:solidFill>
              <a:latin typeface="Century Gothic"/>
              <a:ea typeface="Century Gothic"/>
              <a:cs typeface="Century Gothic"/>
              <a:sym typeface="Century Gothic"/>
            </a:endParaRPr>
          </a:p>
        </p:txBody>
      </p:sp>
      <p:sp>
        <p:nvSpPr>
          <p:cNvPr id="953" name="Google Shape;953;p72"/>
          <p:cNvSpPr txBox="1"/>
          <p:nvPr/>
        </p:nvSpPr>
        <p:spPr>
          <a:xfrm>
            <a:off x="7692906" y="2549084"/>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85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54" name="Google Shape;954;p72"/>
          <p:cNvPicPr preferRelativeResize="0"/>
          <p:nvPr/>
        </p:nvPicPr>
        <p:blipFill rotWithShape="1">
          <a:blip r:embed="rId6">
            <a:alphaModFix/>
          </a:blip>
          <a:srcRect b="0" l="0" r="0" t="0"/>
          <a:stretch/>
        </p:blipFill>
        <p:spPr>
          <a:xfrm>
            <a:off x="1339273" y="1243148"/>
            <a:ext cx="5914965" cy="48925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pic>
        <p:nvPicPr>
          <p:cNvPr descr="A picture containing clock&#10;&#10;Description automatically generated" id="960" name="Google Shape;960;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1" name="Google Shape;961;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2" name="Google Shape;962;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3" name="Google Shape;963;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4" name="Google Shape;964;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65" name="Google Shape;965;p93"/>
          <p:cNvSpPr txBox="1"/>
          <p:nvPr/>
        </p:nvSpPr>
        <p:spPr>
          <a:xfrm>
            <a:off x="819040" y="1794144"/>
            <a:ext cx="10151400" cy="3416279"/>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Tom set out a mouse </a:t>
            </a:r>
            <a:r>
              <a:rPr b="1" i="0" lang="en-US" sz="3600" u="none" cap="none" strike="noStrike">
                <a:solidFill>
                  <a:srgbClr val="000000"/>
                </a:solidFill>
                <a:latin typeface="Century Gothic"/>
                <a:ea typeface="Century Gothic"/>
                <a:cs typeface="Century Gothic"/>
                <a:sym typeface="Century Gothic"/>
              </a:rPr>
              <a:t>trap</a:t>
            </a:r>
            <a:r>
              <a:rPr b="0" i="0" lang="en-US" sz="36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Don't </a:t>
            </a:r>
            <a:r>
              <a:rPr b="1" i="0" lang="en-US" sz="3600" u="none" cap="none" strike="noStrike">
                <a:solidFill>
                  <a:srgbClr val="000000"/>
                </a:solidFill>
                <a:latin typeface="Century Gothic"/>
                <a:ea typeface="Century Gothic"/>
                <a:cs typeface="Century Gothic"/>
                <a:sym typeface="Century Gothic"/>
              </a:rPr>
              <a:t>slip</a:t>
            </a:r>
            <a:r>
              <a:rPr b="0" i="0" lang="en-US" sz="3600" u="none" cap="none" strike="noStrike">
                <a:solidFill>
                  <a:srgbClr val="000000"/>
                </a:solidFill>
                <a:latin typeface="Century Gothic"/>
                <a:ea typeface="Century Gothic"/>
                <a:cs typeface="Century Gothic"/>
                <a:sym typeface="Century Gothic"/>
              </a:rPr>
              <a:t> on the banana peel.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What time do you </a:t>
            </a:r>
            <a:r>
              <a:rPr b="1" i="0" lang="en-US" sz="3600" u="none" cap="none" strike="noStrike">
                <a:solidFill>
                  <a:srgbClr val="000000"/>
                </a:solidFill>
                <a:latin typeface="Century Gothic"/>
                <a:ea typeface="Century Gothic"/>
                <a:cs typeface="Century Gothic"/>
                <a:sym typeface="Century Gothic"/>
              </a:rPr>
              <a:t>eat</a:t>
            </a:r>
            <a:r>
              <a:rPr b="0" i="0" lang="en-US" sz="3600" u="none" cap="none" strike="noStrike">
                <a:solidFill>
                  <a:srgbClr val="000000"/>
                </a:solidFill>
                <a:latin typeface="Century Gothic"/>
                <a:ea typeface="Century Gothic"/>
                <a:cs typeface="Century Gothic"/>
                <a:sym typeface="Century Gothic"/>
              </a:rPr>
              <a:t> breakfast</a:t>
            </a:r>
            <a:r>
              <a:rPr b="0" i="0" lang="en-US" sz="3600" u="none" cap="none" strike="noStrike">
                <a:solidFill>
                  <a:srgbClr val="000000"/>
                </a:solidFill>
                <a:latin typeface="Arial"/>
                <a:ea typeface="Arial"/>
                <a:cs typeface="Arial"/>
                <a:sym typeface="Arial"/>
              </a:rPr>
              <a: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You can </a:t>
            </a:r>
            <a:r>
              <a:rPr b="1" i="0" lang="en-US" sz="3600" u="none" cap="none" strike="noStrike">
                <a:solidFill>
                  <a:srgbClr val="000000"/>
                </a:solidFill>
                <a:latin typeface="Century Gothic"/>
                <a:ea typeface="Century Gothic"/>
                <a:cs typeface="Century Gothic"/>
                <a:sym typeface="Century Gothic"/>
              </a:rPr>
              <a:t>stop</a:t>
            </a:r>
            <a:r>
              <a:rPr b="0" i="0" lang="en-US" sz="3600" u="none" cap="none" strike="noStrike">
                <a:solidFill>
                  <a:srgbClr val="000000"/>
                </a:solidFill>
                <a:latin typeface="Century Gothic"/>
                <a:ea typeface="Century Gothic"/>
                <a:cs typeface="Century Gothic"/>
                <a:sym typeface="Century Gothic"/>
              </a:rPr>
              <a:t> any time.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Our </a:t>
            </a:r>
            <a:r>
              <a:rPr b="1" i="0" lang="en-US" sz="3600" u="none" cap="none" strike="noStrike">
                <a:solidFill>
                  <a:srgbClr val="000000"/>
                </a:solidFill>
                <a:latin typeface="Century Gothic"/>
                <a:ea typeface="Century Gothic"/>
                <a:cs typeface="Century Gothic"/>
                <a:sym typeface="Century Gothic"/>
              </a:rPr>
              <a:t>flag</a:t>
            </a:r>
            <a:r>
              <a:rPr b="0" i="0" lang="en-US" sz="3600" u="none" cap="none" strike="noStrike">
                <a:solidFill>
                  <a:srgbClr val="000000"/>
                </a:solidFill>
                <a:latin typeface="Century Gothic"/>
                <a:ea typeface="Century Gothic"/>
                <a:cs typeface="Century Gothic"/>
                <a:sym typeface="Century Gothic"/>
              </a:rPr>
              <a:t> is red, white, and blue.</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 </a:t>
            </a:r>
            <a:r>
              <a:rPr b="1" i="0" lang="en-US" sz="3600" u="none" cap="none" strike="noStrike">
                <a:solidFill>
                  <a:srgbClr val="000000"/>
                </a:solidFill>
                <a:latin typeface="Century Gothic"/>
                <a:ea typeface="Century Gothic"/>
                <a:cs typeface="Century Gothic"/>
                <a:sym typeface="Century Gothic"/>
              </a:rPr>
              <a:t>walk</a:t>
            </a:r>
            <a:r>
              <a:rPr b="0" i="0" lang="en-US" sz="3600" u="none" cap="none" strike="noStrike">
                <a:solidFill>
                  <a:srgbClr val="000000"/>
                </a:solidFill>
                <a:latin typeface="Century Gothic"/>
                <a:ea typeface="Century Gothic"/>
                <a:cs typeface="Century Gothic"/>
                <a:sym typeface="Century Gothic"/>
              </a:rPr>
              <a:t> to school with my brother.</a:t>
            </a:r>
            <a:endParaRPr b="0" i="0" sz="3600" u="none" cap="none" strike="noStrike">
              <a:solidFill>
                <a:schemeClr val="dk1"/>
              </a:solidFill>
              <a:latin typeface="Century Gothic"/>
              <a:ea typeface="Century Gothic"/>
              <a:cs typeface="Century Gothic"/>
              <a:sym typeface="Century Gothic"/>
            </a:endParaRPr>
          </a:p>
        </p:txBody>
      </p:sp>
      <p:sp>
        <p:nvSpPr>
          <p:cNvPr id="966" name="Google Shape;966;p93"/>
          <p:cNvSpPr/>
          <p:nvPr/>
        </p:nvSpPr>
        <p:spPr>
          <a:xfrm>
            <a:off x="8631880" y="4632741"/>
            <a:ext cx="1125525" cy="47701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7" name="Google Shape;967;p93"/>
          <p:cNvSpPr/>
          <p:nvPr/>
        </p:nvSpPr>
        <p:spPr>
          <a:xfrm>
            <a:off x="8334025" y="2371166"/>
            <a:ext cx="860618" cy="4772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8" name="Google Shape;968;p93"/>
          <p:cNvSpPr/>
          <p:nvPr/>
        </p:nvSpPr>
        <p:spPr>
          <a:xfrm>
            <a:off x="8928568" y="2918120"/>
            <a:ext cx="814715" cy="4624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9" name="Google Shape;969;p93"/>
          <p:cNvSpPr/>
          <p:nvPr/>
        </p:nvSpPr>
        <p:spPr>
          <a:xfrm>
            <a:off x="7109256" y="1886803"/>
            <a:ext cx="1021080" cy="4772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0" name="Google Shape;970;p93"/>
          <p:cNvSpPr/>
          <p:nvPr/>
        </p:nvSpPr>
        <p:spPr>
          <a:xfrm>
            <a:off x="6649059" y="3442103"/>
            <a:ext cx="893869" cy="55654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1" name="Google Shape;971;p93"/>
          <p:cNvSpPr/>
          <p:nvPr/>
        </p:nvSpPr>
        <p:spPr>
          <a:xfrm>
            <a:off x="8440786" y="3964264"/>
            <a:ext cx="975564" cy="56183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pic>
        <p:nvPicPr>
          <p:cNvPr descr="A picture containing clock&#10;&#10;Description automatically generated" id="977" name="Google Shape;977;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8" name="Google Shape;978;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9" name="Google Shape;979;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0" name="Google Shape;980;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1" name="Google Shape;981;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82" name="Google Shape;982;p74"/>
          <p:cNvSpPr txBox="1"/>
          <p:nvPr/>
        </p:nvSpPr>
        <p:spPr>
          <a:xfrm>
            <a:off x="1108676" y="1610836"/>
            <a:ext cx="9764100" cy="3152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rgbClr val="000000"/>
                </a:solidFill>
                <a:latin typeface="Century Gothic"/>
                <a:ea typeface="Century Gothic"/>
                <a:cs typeface="Century Gothic"/>
                <a:sym typeface="Century Gothic"/>
              </a:rPr>
              <a:t>Which sentence ends in a period</a:t>
            </a:r>
            <a:r>
              <a:rPr b="0" i="0" lang="en-US" sz="4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3600" u="none" cap="none" strike="noStrike">
              <a:solidFill>
                <a:srgbClr val="000000"/>
              </a:solidFill>
              <a:latin typeface="Arial"/>
              <a:ea typeface="Arial"/>
              <a:cs typeface="Arial"/>
              <a:sym typeface="Arial"/>
            </a:endParaRPr>
          </a:p>
          <a:p>
            <a:pPr indent="-717550" lvl="0" marL="793750" marR="0" rtl="0" algn="l">
              <a:lnSpc>
                <a:spcPct val="115000"/>
              </a:lnSpc>
              <a:spcBef>
                <a:spcPts val="0"/>
              </a:spcBef>
              <a:spcAft>
                <a:spcPts val="0"/>
              </a:spcAft>
              <a:buClr>
                <a:srgbClr val="000000"/>
              </a:buClr>
              <a:buSzPts val="36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Juan and I went swimming.</a:t>
            </a:r>
            <a:endParaRPr b="0" i="0" sz="1400" u="none" cap="none" strike="noStrike">
              <a:solidFill>
                <a:srgbClr val="000000"/>
              </a:solidFill>
              <a:latin typeface="Arial"/>
              <a:ea typeface="Arial"/>
              <a:cs typeface="Arial"/>
              <a:sym typeface="Arial"/>
            </a:endParaRPr>
          </a:p>
          <a:p>
            <a:pPr indent="-717550" lvl="0" marL="793750" marR="0" rtl="0" algn="l">
              <a:lnSpc>
                <a:spcPct val="115000"/>
              </a:lnSpc>
              <a:spcBef>
                <a:spcPts val="0"/>
              </a:spcBef>
              <a:spcAft>
                <a:spcPts val="0"/>
              </a:spcAft>
              <a:buClr>
                <a:srgbClr val="000000"/>
              </a:buClr>
              <a:buSzPts val="36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Where did Juan go swimming</a:t>
            </a:r>
            <a:r>
              <a:rPr b="0" i="0" lang="en-US" sz="36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717550" lvl="0" marL="793750" marR="0" rtl="0" algn="l">
              <a:lnSpc>
                <a:spcPct val="115000"/>
              </a:lnSpc>
              <a:spcBef>
                <a:spcPts val="0"/>
              </a:spcBef>
              <a:spcAft>
                <a:spcPts val="0"/>
              </a:spcAft>
              <a:buClr>
                <a:srgbClr val="000000"/>
              </a:buClr>
              <a:buSzPts val="36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What a great swim!</a:t>
            </a:r>
            <a:endParaRPr b="0" i="0" sz="3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A picture containing clock&#10;&#10;Description automatically generated" id="157" name="Google Shape;157;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8" name="Google Shape;158;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9" name="Google Shape;159;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0" name="Google Shape;160;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1" name="Google Shape;161;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62" name="Google Shape;162;p9"/>
          <p:cNvSpPr txBox="1"/>
          <p:nvPr/>
        </p:nvSpPr>
        <p:spPr>
          <a:xfrm>
            <a:off x="819040"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eat</a:t>
            </a:r>
            <a:endParaRPr b="0" i="0" sz="1400" u="none" cap="none" strike="noStrike">
              <a:solidFill>
                <a:srgbClr val="000000"/>
              </a:solidFill>
              <a:latin typeface="Century Gothic"/>
              <a:ea typeface="Century Gothic"/>
              <a:cs typeface="Century Gothic"/>
              <a:sym typeface="Century Gothic"/>
            </a:endParaRPr>
          </a:p>
        </p:txBody>
      </p:sp>
      <p:sp>
        <p:nvSpPr>
          <p:cNvPr id="163" name="Google Shape;163;p9"/>
          <p:cNvSpPr txBox="1"/>
          <p:nvPr/>
        </p:nvSpPr>
        <p:spPr>
          <a:xfrm>
            <a:off x="7855607"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walk</a:t>
            </a:r>
            <a:endParaRPr b="0" i="0" sz="1400" u="none" cap="none" strike="noStrike">
              <a:solidFill>
                <a:srgbClr val="000000"/>
              </a:solidFill>
              <a:latin typeface="Century Gothic"/>
              <a:ea typeface="Century Gothic"/>
              <a:cs typeface="Century Gothic"/>
              <a:sym typeface="Century Gothic"/>
            </a:endParaRPr>
          </a:p>
        </p:txBody>
      </p:sp>
      <p:sp>
        <p:nvSpPr>
          <p:cNvPr id="164" name="Google Shape;164;p9"/>
          <p:cNvSpPr txBox="1"/>
          <p:nvPr/>
        </p:nvSpPr>
        <p:spPr>
          <a:xfrm>
            <a:off x="4336394"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soon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89" name="Google Shape;989;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90" name="Google Shape;990;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5: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91" name="Google Shape;991;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92" name="Google Shape;992;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93" name="Google Shape;993;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4" name="Google Shape;994;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A picture containing clock&#10;&#10;Description automatically generated" id="170" name="Google Shape;170;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1" name="Google Shape;171;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2" name="Google Shape;172;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3" name="Google Shape;173;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4" name="Google Shape;174;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5" name="Google Shape;175;p10"/>
          <p:cNvSpPr txBox="1"/>
          <p:nvPr/>
        </p:nvSpPr>
        <p:spPr>
          <a:xfrm>
            <a:off x="9162373" y="2544032"/>
            <a:ext cx="2871176"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Write </a:t>
            </a:r>
            <a:r>
              <a:rPr b="0" i="0" lang="en-US" sz="2800" u="none" cap="none" strike="noStrike">
                <a:solidFill>
                  <a:schemeClr val="dk1"/>
                </a:solidFill>
                <a:latin typeface="Century Gothic"/>
                <a:ea typeface="Century Gothic"/>
                <a:cs typeface="Century Gothic"/>
                <a:sym typeface="Century Gothic"/>
              </a:rPr>
              <a:t>one thing that helps a cactus live in the desert.</a:t>
            </a:r>
            <a:endParaRPr b="0" i="0" sz="1400" u="none" cap="none" strike="noStrike">
              <a:solidFill>
                <a:srgbClr val="000000"/>
              </a:solidFill>
              <a:latin typeface="Arial"/>
              <a:ea typeface="Arial"/>
              <a:cs typeface="Arial"/>
              <a:sym typeface="Arial"/>
            </a:endParaRPr>
          </a:p>
        </p:txBody>
      </p:sp>
      <p:sp>
        <p:nvSpPr>
          <p:cNvPr id="176" name="Google Shape;176;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50, 51</a:t>
            </a:r>
            <a:endParaRPr b="0" i="0" sz="1400" u="none" cap="none" strike="noStrike">
              <a:solidFill>
                <a:srgbClr val="000000"/>
              </a:solidFill>
              <a:latin typeface="Century Gothic"/>
              <a:ea typeface="Century Gothic"/>
              <a:cs typeface="Century Gothic"/>
              <a:sym typeface="Century Gothic"/>
            </a:endParaRPr>
          </a:p>
        </p:txBody>
      </p:sp>
      <p:pic>
        <p:nvPicPr>
          <p:cNvPr id="177" name="Google Shape;177;p10"/>
          <p:cNvPicPr preferRelativeResize="0"/>
          <p:nvPr/>
        </p:nvPicPr>
        <p:blipFill rotWithShape="1">
          <a:blip r:embed="rId6">
            <a:alphaModFix/>
          </a:blip>
          <a:srcRect b="0" l="396" r="386" t="0"/>
          <a:stretch/>
        </p:blipFill>
        <p:spPr>
          <a:xfrm>
            <a:off x="503000" y="1826525"/>
            <a:ext cx="8438824" cy="35236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descr="A picture containing clock&#10;&#10;Description automatically generated" id="183" name="Google Shape;183;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4" name="Google Shape;184;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5" name="Google Shape;185;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6" name="Google Shape;186;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7" name="Google Shape;187;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88" name="Google Shape;188;p11"/>
          <p:cNvGraphicFramePr/>
          <p:nvPr/>
        </p:nvGraphicFramePr>
        <p:xfrm>
          <a:off x="1666240" y="1589028"/>
          <a:ext cx="3000000" cy="3000000"/>
        </p:xfrm>
        <a:graphic>
          <a:graphicData uri="http://schemas.openxmlformats.org/drawingml/2006/table">
            <a:tbl>
              <a:tblPr bandRow="1" firstRow="1">
                <a:noFill/>
                <a:tableStyleId>{BB3BCDFE-B32E-45B0-AD3B-0BBEDA13F853}</a:tableStyleId>
              </a:tblPr>
              <a:tblGrid>
                <a:gridCol w="8128000"/>
              </a:tblGrid>
              <a:tr h="925575">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Life in the Rainforest</a:t>
                      </a:r>
                      <a:endParaRPr sz="1400" u="none" cap="none" strike="noStrike"/>
                    </a:p>
                  </a:txBody>
                  <a:tcPr marT="45725" marB="45725" marR="91450" marL="91450"/>
                </a:tc>
              </a:tr>
              <a:tr h="370850">
                <a:tc>
                  <a:txBody>
                    <a:bodyPr/>
                    <a:lstStyle/>
                    <a:p>
                      <a:pPr indent="-742950" lvl="0" marL="742950" marR="0" rtl="0" algn="l">
                        <a:lnSpc>
                          <a:spcPct val="100000"/>
                        </a:lnSpc>
                        <a:spcBef>
                          <a:spcPts val="0"/>
                        </a:spcBef>
                        <a:spcAft>
                          <a:spcPts val="0"/>
                        </a:spcAft>
                        <a:buClr>
                          <a:srgbClr val="000000"/>
                        </a:buClr>
                        <a:buSzPts val="3600"/>
                        <a:buFont typeface="Arial"/>
                        <a:buAutoNum type="arabicPeriod"/>
                      </a:pPr>
                      <a:r>
                        <a:rPr lang="en-US" sz="3600" u="none" cap="none" strike="noStrike">
                          <a:latin typeface="Century Gothic"/>
                          <a:ea typeface="Century Gothic"/>
                          <a:cs typeface="Century Gothic"/>
                          <a:sym typeface="Century Gothic"/>
                        </a:rPr>
                        <a:t>Rainforests are found near the</a:t>
                      </a:r>
                      <a:endParaRPr sz="1400" u="none" cap="none" strike="noStrike"/>
                    </a:p>
                    <a:p>
                      <a:pPr indent="0" lvl="0" marL="0" marR="0" rtl="0" algn="l">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      equator, where it is hot.</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2.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3.</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4. </a:t>
                      </a:r>
                      <a:endParaRPr sz="1400" u="none" cap="none" strike="noStrike"/>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